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5" r:id="rId8"/>
    <p:sldId id="311" r:id="rId9"/>
    <p:sldId id="310" r:id="rId10"/>
    <p:sldId id="286" r:id="rId11"/>
    <p:sldId id="326" r:id="rId12"/>
    <p:sldId id="301" r:id="rId13"/>
    <p:sldId id="312" r:id="rId14"/>
    <p:sldId id="313" r:id="rId15"/>
    <p:sldId id="314" r:id="rId16"/>
    <p:sldId id="315" r:id="rId17"/>
    <p:sldId id="316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7" r:id="rId27"/>
    <p:sldId id="329" r:id="rId28"/>
    <p:sldId id="330" r:id="rId29"/>
    <p:sldId id="331" r:id="rId30"/>
    <p:sldId id="332" r:id="rId31"/>
    <p:sldId id="334" r:id="rId32"/>
    <p:sldId id="335" r:id="rId33"/>
    <p:sldId id="333" r:id="rId34"/>
    <p:sldId id="336" r:id="rId35"/>
    <p:sldId id="33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DFBCE2F-7AF7-4798-87D7-C2F7CFD5485D}">
          <p14:sldIdLst>
            <p14:sldId id="256"/>
            <p14:sldId id="257"/>
            <p14:sldId id="258"/>
            <p14:sldId id="259"/>
            <p14:sldId id="260"/>
            <p14:sldId id="261"/>
            <p14:sldId id="285"/>
            <p14:sldId id="311"/>
            <p14:sldId id="310"/>
            <p14:sldId id="286"/>
            <p14:sldId id="326"/>
            <p14:sldId id="301"/>
            <p14:sldId id="312"/>
            <p14:sldId id="313"/>
            <p14:sldId id="314"/>
            <p14:sldId id="315"/>
            <p14:sldId id="316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7"/>
            <p14:sldId id="329"/>
            <p14:sldId id="330"/>
            <p14:sldId id="331"/>
            <p14:sldId id="332"/>
            <p14:sldId id="334"/>
            <p14:sldId id="335"/>
            <p14:sldId id="333"/>
            <p14:sldId id="336"/>
            <p14:sldId id="33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2" autoAdjust="0"/>
    <p:restoredTop sz="94660"/>
  </p:normalViewPr>
  <p:slideViewPr>
    <p:cSldViewPr snapToGrid="0">
      <p:cViewPr varScale="1">
        <p:scale>
          <a:sx n="82" d="100"/>
          <a:sy n="82" d="100"/>
        </p:scale>
        <p:origin x="66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B7766-C55C-456D-8FD9-8DB1F7709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2444E0-A83F-4EB6-A3C3-444E57B4EF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33176-1F18-4252-A9AD-0E1FB5C2F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2C68-D122-4797-B09E-8D994F71562E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055FD-CDDA-4759-864C-5FE2E08D4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C8F5F-1352-4F97-A9F4-28D8754A8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02B15-CD8A-4A23-B719-DE0B5B58A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39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9FE95-4795-476A-850C-893174090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4B8B6B-86BA-4581-9143-C4F22FFF5E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0D971-0606-4B4C-B37D-576034A54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2C68-D122-4797-B09E-8D994F71562E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07529-2C05-474F-8BD6-04540E57E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AA9DA-32F4-442A-BB54-D0BEEC5CE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02B15-CD8A-4A23-B719-DE0B5B58A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27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0551DA-B024-451B-A76F-55CE0D2032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EAD376-4892-4C78-B886-7008179D68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3D5A8-0039-417B-B043-F2BA011EB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2C68-D122-4797-B09E-8D994F71562E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A74CA-E7AE-48F6-AF52-FD473E9B1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8B5DE-7A28-4D33-AD79-51CA6C515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02B15-CD8A-4A23-B719-DE0B5B58A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00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A0011-49AF-4ED0-A3AB-0044E1628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4F0E0-41B4-41A6-B0BE-1D6C4DBE2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5CC69-24BD-47FA-8040-096814B59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2C68-D122-4797-B09E-8D994F71562E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40D31-41FE-48A8-A0ED-C1238FF43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4E7ED-20A1-42A7-8EF9-3095492FF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02B15-CD8A-4A23-B719-DE0B5B58A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35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29069-A4B0-4617-A9DF-60AE88157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88DF0-A0D8-4FD4-9580-C3179414B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8B6CC-90C7-41EE-B591-9A43C8F1F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2C68-D122-4797-B09E-8D994F71562E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B08C8-7BC1-4BC7-9866-5CFE9F02A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1EDF4-DAA1-49DE-95F2-ED0834227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02B15-CD8A-4A23-B719-DE0B5B58A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0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B2E1E-DF61-4D1B-839F-7E92B0E97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C04EA-57CD-4814-8CAF-3E556B124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D3427C-2718-4F42-AFB0-9D155BFB0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C58B3D-0D25-47F0-AEE6-1C740F101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2C68-D122-4797-B09E-8D994F71562E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30AC3F-264E-4DA9-A7CE-D90DFB6FB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12FD0F-A0BE-4148-9EE9-8353E64F7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02B15-CD8A-4A23-B719-DE0B5B58A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23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0CABD-EDE3-43AE-B72C-ED9DC3D5E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B949CD-1CF3-4BCB-BAF3-C3D8BEC39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DBAC81-42BB-433E-9325-17B6BCD70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6EA15A-1780-46D8-9780-0115A3FB55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5C587B-C997-4C51-A40C-581938B636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2B3701-2F79-4DF9-BBFE-6B5803083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2C68-D122-4797-B09E-8D994F71562E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3950DC-BD0B-49F4-85AA-1168FAB87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4B3DF4-2BE0-4B13-9839-E7957CFCA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02B15-CD8A-4A23-B719-DE0B5B58A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23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AD97B-4242-435A-8B59-6C477B4AE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898157-6459-46AA-A17A-8F4E5F37E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2C68-D122-4797-B09E-8D994F71562E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5CA073-5655-47B7-8CCC-A133C9925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6BCEE1-747B-4B39-8E9E-34B29F8B2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02B15-CD8A-4A23-B719-DE0B5B58A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27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024C0E-E4B2-4481-96F3-64F936A8F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2C68-D122-4797-B09E-8D994F71562E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99ED34-7301-45F5-A3EA-398CBC8CE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77705-84CA-48D3-AD14-3CB454DDF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02B15-CD8A-4A23-B719-DE0B5B58A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5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5D570-7425-4D0B-80AF-5D144EEE8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70E96-06F3-4F69-A3B9-E786F2F46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6CF834-2B3E-491B-9C30-B8C883A133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781FE-D843-4465-B619-4B2619072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2C68-D122-4797-B09E-8D994F71562E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400ED7-9762-4355-A023-62737A8D7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CD436-8341-48A1-B4A8-FCCB9EF85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02B15-CD8A-4A23-B719-DE0B5B58A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21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B4288-0F43-452A-890F-BE15182DC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B1D82F-7BF4-412B-ADFB-6B10307B43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0A5C9-C34D-4C92-BE50-E470B055CA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C710F7-C8D8-4D8A-912F-F5DC0C4F5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2C68-D122-4797-B09E-8D994F71562E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F8F699-BD33-4C08-B7AA-E7E67393A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F84F1E-96A4-435B-979A-5B4BEA126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02B15-CD8A-4A23-B719-DE0B5B58A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77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25298D-CDD8-4A4E-B31F-D69EBA5C3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8B395-B288-4EC9-A731-BE9C590FF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681F8-0CC6-49C1-BA60-D3F259D892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F2C68-D122-4797-B09E-8D994F71562E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153F7-6C9E-402A-9BE6-F61AC60A0D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3F181-C990-4CDB-ACAB-0093551BE6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02B15-CD8A-4A23-B719-DE0B5B58A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0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5168E7B-6D42-4B3A-B7A1-17D4C49EC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A030C2-9F23-4593-9F99-7B73C232A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70010C-6F82-4194-BC16-FE43610E7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6432" y="1741337"/>
            <a:ext cx="6739136" cy="2387918"/>
          </a:xfrm>
        </p:spPr>
        <p:txBody>
          <a:bodyPr anchor="b">
            <a:normAutofit/>
          </a:bodyPr>
          <a:lstStyle/>
          <a:p>
            <a:r>
              <a:rPr lang="hr-HR" sz="6600">
                <a:solidFill>
                  <a:srgbClr val="FFFFFF"/>
                </a:solidFill>
              </a:rPr>
              <a:t>Projekt: </a:t>
            </a:r>
            <a:r>
              <a:rPr lang="hr-HR" sz="6600" b="1" i="1">
                <a:solidFill>
                  <a:srgbClr val="FFFFFF"/>
                </a:solidFill>
              </a:rPr>
              <a:t>Gradimo </a:t>
            </a:r>
            <a:r>
              <a:rPr lang="en-US" sz="6600" b="1" i="1">
                <a:solidFill>
                  <a:srgbClr val="FFFFFF"/>
                </a:solidFill>
              </a:rPr>
              <a:t>D</a:t>
            </a:r>
            <a:r>
              <a:rPr lang="hr-HR" sz="6600" b="1" i="1">
                <a:solidFill>
                  <a:srgbClr val="FFFFFF"/>
                </a:solidFill>
              </a:rPr>
              <a:t>om zajedno</a:t>
            </a:r>
            <a:endParaRPr lang="en-US" sz="6600" b="1" i="1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A7283F-28B0-4666-811C-FADB040271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9559" y="4200522"/>
            <a:ext cx="6740685" cy="682079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Izvještaj sociološkog istraživanja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CE1179-E0C9-4219-A0A3-3B5A1F18B9E1}"/>
              </a:ext>
            </a:extLst>
          </p:cNvPr>
          <p:cNvSpPr txBox="1"/>
          <p:nvPr/>
        </p:nvSpPr>
        <p:spPr>
          <a:xfrm>
            <a:off x="10353964" y="6289963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err="1"/>
              <a:t>Srpanj</a:t>
            </a:r>
            <a:r>
              <a:rPr lang="en-US" dirty="0"/>
              <a:t>, 2020.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8FCB0B6E-DF6C-4147-91BB-2846F8A55DFE}"/>
              </a:ext>
            </a:extLst>
          </p:cNvPr>
          <p:cNvSpPr txBox="1"/>
          <p:nvPr/>
        </p:nvSpPr>
        <p:spPr>
          <a:xfrm>
            <a:off x="196037" y="6151463"/>
            <a:ext cx="2886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Maja </a:t>
            </a:r>
            <a:r>
              <a:rPr lang="en-US" dirty="0" err="1"/>
              <a:t>Čurković</a:t>
            </a:r>
            <a:r>
              <a:rPr lang="en-US" dirty="0"/>
              <a:t>, </a:t>
            </a:r>
            <a:r>
              <a:rPr lang="en-US" dirty="0" err="1"/>
              <a:t>mag.univ.soc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Dora </a:t>
            </a:r>
            <a:r>
              <a:rPr lang="en-US" dirty="0" err="1"/>
              <a:t>Ćapin</a:t>
            </a:r>
            <a:r>
              <a:rPr lang="en-US" dirty="0"/>
              <a:t>, </a:t>
            </a:r>
            <a:r>
              <a:rPr lang="en-US" dirty="0" err="1"/>
              <a:t>mag.univ.soc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5420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EE3E6A-D25C-43B2-98F9-727370741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787" y="1741337"/>
            <a:ext cx="5448730" cy="23879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b="1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REZULTATI STUDIJE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78583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BEE3E6A-D25C-43B2-98F9-727370741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3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REZULTATI ANKETNOG UPITNIKA </a:t>
            </a:r>
            <a:br>
              <a:rPr lang="en-US" sz="33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3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“Utjecaj izolacije na društveno-kulturni život”</a:t>
            </a:r>
          </a:p>
        </p:txBody>
      </p:sp>
    </p:spTree>
    <p:extLst>
      <p:ext uri="{BB962C8B-B14F-4D97-AF65-F5344CB8AC3E}">
        <p14:creationId xmlns:p14="http://schemas.microsoft.com/office/powerpoint/2010/main" val="1923539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74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hr-HR" sz="4000">
                <a:solidFill>
                  <a:srgbClr val="FFFFFF"/>
                </a:solidFill>
              </a:rPr>
              <a:t>Rezultati anketnog upitnika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4904" y="2494450"/>
            <a:ext cx="4619115" cy="3563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dirty="0"/>
              <a:t>Anketa „Utjecaj izolacije na društveno-kulturni život” je ispitivala potrebe građana za sudjelovanjem u kulturno-društvenim sadržajima tijekom izolacije i zabrane javnih okupljanja te različite oblike tih sadržaja. </a:t>
            </a:r>
          </a:p>
          <a:p>
            <a:pPr marL="0" indent="0">
              <a:buNone/>
            </a:pPr>
            <a:endParaRPr lang="hr-HR" sz="2000" u="sng" dirty="0"/>
          </a:p>
          <a:p>
            <a:pPr marL="0" indent="0">
              <a:buNone/>
            </a:pPr>
            <a:endParaRPr lang="hr-HR" sz="2000" dirty="0"/>
          </a:p>
        </p:txBody>
      </p:sp>
      <p:pic>
        <p:nvPicPr>
          <p:cNvPr id="1026" name="Picture 2" descr="Forms response chart. Question title: Spol:. Number of responses: 103 responses.">
            <a:extLst>
              <a:ext uri="{FF2B5EF4-FFF2-40B4-BE49-F238E27FC236}">
                <a16:creationId xmlns:a16="http://schemas.microsoft.com/office/drawing/2014/main" id="{DA96B0C2-9686-4958-B2C6-14D3B7CC0C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4" t="25649" r="52037" b="6451"/>
          <a:stretch/>
        </p:blipFill>
        <p:spPr bwMode="auto">
          <a:xfrm>
            <a:off x="7354110" y="3428999"/>
            <a:ext cx="2996120" cy="279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8D157C8-9D1E-4D67-AF1D-491C15A305B8}"/>
              </a:ext>
            </a:extLst>
          </p:cNvPr>
          <p:cNvSpPr/>
          <p:nvPr/>
        </p:nvSpPr>
        <p:spPr>
          <a:xfrm>
            <a:off x="6803764" y="2462845"/>
            <a:ext cx="3876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u="sng" dirty="0"/>
              <a:t>SOCIODEMOGRAFSKE KARAKTERISTIKE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BA3B88-3271-4AA0-BF00-42F139420837}"/>
              </a:ext>
            </a:extLst>
          </p:cNvPr>
          <p:cNvSpPr txBox="1"/>
          <p:nvPr/>
        </p:nvSpPr>
        <p:spPr>
          <a:xfrm>
            <a:off x="8219872" y="6170810"/>
            <a:ext cx="1559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BA" dirty="0"/>
              <a:t>Tablica 1. Spol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FADEC9-ACF7-48EF-95D5-8E6A19B280F1}"/>
              </a:ext>
            </a:extLst>
          </p:cNvPr>
          <p:cNvSpPr txBox="1"/>
          <p:nvPr/>
        </p:nvSpPr>
        <p:spPr>
          <a:xfrm>
            <a:off x="6622790" y="3059667"/>
            <a:ext cx="4987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BA" dirty="0"/>
              <a:t>Značajna većina ispitanika su ženskog spola (77,7%)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94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Forms response chart. Question title: Dob:. Number of responses: 103 responses.">
            <a:extLst>
              <a:ext uri="{FF2B5EF4-FFF2-40B4-BE49-F238E27FC236}">
                <a16:creationId xmlns:a16="http://schemas.microsoft.com/office/drawing/2014/main" id="{7E0D4F6B-3F64-4672-BC1D-2C5556917C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4" t="13398" r="20627" b="-1461"/>
          <a:stretch/>
        </p:blipFill>
        <p:spPr bwMode="auto">
          <a:xfrm>
            <a:off x="651958" y="2519628"/>
            <a:ext cx="4792085" cy="2869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89873D-AD6B-4779-888C-10ACD57F2718}"/>
              </a:ext>
            </a:extLst>
          </p:cNvPr>
          <p:cNvSpPr txBox="1"/>
          <p:nvPr/>
        </p:nvSpPr>
        <p:spPr>
          <a:xfrm>
            <a:off x="2357846" y="5146806"/>
            <a:ext cx="1490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BA" dirty="0"/>
              <a:t>Tablica 2. Dob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F849A6-0006-4637-8042-20608A7E981A}"/>
              </a:ext>
            </a:extLst>
          </p:cNvPr>
          <p:cNvSpPr txBox="1"/>
          <p:nvPr/>
        </p:nvSpPr>
        <p:spPr>
          <a:xfrm>
            <a:off x="554136" y="1349176"/>
            <a:ext cx="109859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dirty="0"/>
              <a:t>Većina ispitanika pripada dobnoj skupini od 18 do 39 godina, s gotovo podjednakim omjerom onih od 18-29 i 30-39. Slijedi dobna skupina od 40 do 59 godina.</a:t>
            </a:r>
          </a:p>
          <a:p>
            <a:endParaRPr lang="hr-BA" dirty="0"/>
          </a:p>
          <a:p>
            <a:r>
              <a:rPr lang="hr-BA" dirty="0"/>
              <a:t>Najveći broj ispitanika je visokoobrazovan, sa završenom visokom škol</a:t>
            </a:r>
            <a:r>
              <a:rPr lang="en-US" dirty="0"/>
              <a:t>o</a:t>
            </a:r>
            <a:r>
              <a:rPr lang="hr-BA" dirty="0"/>
              <a:t>m, 31,1% sa završenom srednjom školom.</a:t>
            </a:r>
            <a:endParaRPr lang="en-US" dirty="0"/>
          </a:p>
        </p:txBody>
      </p:sp>
      <p:pic>
        <p:nvPicPr>
          <p:cNvPr id="2052" name="Picture 4" descr="Forms response chart. Question title: Stečeni stupanj obrazovanja:. Number of responses: 103 responses.">
            <a:extLst>
              <a:ext uri="{FF2B5EF4-FFF2-40B4-BE49-F238E27FC236}">
                <a16:creationId xmlns:a16="http://schemas.microsoft.com/office/drawing/2014/main" id="{F0165227-50CE-450C-86C7-9E75A57EA5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8" t="22210" r="8616" b="10152"/>
          <a:stretch/>
        </p:blipFill>
        <p:spPr bwMode="auto">
          <a:xfrm>
            <a:off x="6096000" y="2511459"/>
            <a:ext cx="5862118" cy="226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82ED742-E84E-4564-849F-1B0E1584D8C7}"/>
              </a:ext>
            </a:extLst>
          </p:cNvPr>
          <p:cNvSpPr txBox="1"/>
          <p:nvPr/>
        </p:nvSpPr>
        <p:spPr>
          <a:xfrm>
            <a:off x="7841004" y="5146806"/>
            <a:ext cx="3005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BA" dirty="0"/>
              <a:t>Tablica 3. Stupanj obrazovanja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599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Forms response chart. Question title: Radni status:. Number of responses: 103 responses.">
            <a:extLst>
              <a:ext uri="{FF2B5EF4-FFF2-40B4-BE49-F238E27FC236}">
                <a16:creationId xmlns:a16="http://schemas.microsoft.com/office/drawing/2014/main" id="{6BC362C7-E067-4BCB-909D-15ACA89E57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9" t="7451" r="7161" b="3935"/>
          <a:stretch/>
        </p:blipFill>
        <p:spPr bwMode="auto">
          <a:xfrm>
            <a:off x="933851" y="999739"/>
            <a:ext cx="6955280" cy="346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873608-EB50-49AE-9DCF-A420E4A17D11}"/>
              </a:ext>
            </a:extLst>
          </p:cNvPr>
          <p:cNvSpPr txBox="1"/>
          <p:nvPr/>
        </p:nvSpPr>
        <p:spPr>
          <a:xfrm>
            <a:off x="3025302" y="4824919"/>
            <a:ext cx="2247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BA"/>
              <a:t>Tablica 4. Radni status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D67EB3-6A92-4BC8-B11C-B112CBE6BF27}"/>
              </a:ext>
            </a:extLst>
          </p:cNvPr>
          <p:cNvSpPr txBox="1"/>
          <p:nvPr/>
        </p:nvSpPr>
        <p:spPr>
          <a:xfrm>
            <a:off x="8371009" y="2573532"/>
            <a:ext cx="2460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dirty="0"/>
              <a:t>Polovica ispitanika (49,5%) su zaposleni na neodređeno vrijeme.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579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709027-724C-41F6-B99A-1E565E0467BF}"/>
              </a:ext>
            </a:extLst>
          </p:cNvPr>
          <p:cNvSpPr/>
          <p:nvPr/>
        </p:nvSpPr>
        <p:spPr>
          <a:xfrm>
            <a:off x="7559812" y="2723322"/>
            <a:ext cx="3510355" cy="223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r-BA" sz="2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Kod 43,6% ispitanika nije došlo do promjene radnog statusa, samo do rad kod kuće.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r-BA" sz="2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Nešto manje ispitanika iskusilo je negativne učinke izolacije na njihov radni status – 38,5% dobilo je otkaz, ili im je smanjeno radno vrijeme, prihodi i sl. </a:t>
            </a:r>
            <a:endParaRPr lang="en-US" sz="20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Forms response chart. Question title: ZA ONE KOJI RADE: Je li došlo do promjena radnog statusa isključivo zbog utjecaja koronavirusa na gospodarstvo:. Number of responses: 78 responses.">
            <a:extLst>
              <a:ext uri="{FF2B5EF4-FFF2-40B4-BE49-F238E27FC236}">
                <a16:creationId xmlns:a16="http://schemas.microsoft.com/office/drawing/2014/main" id="{482557B0-C793-4BF3-8E22-8EB5A8A9DF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8" t="25344" r="2441" b="8135"/>
          <a:stretch/>
        </p:blipFill>
        <p:spPr bwMode="auto">
          <a:xfrm>
            <a:off x="237231" y="1867711"/>
            <a:ext cx="6995043" cy="259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5F4BDD-5D61-4DC2-9196-F059B8E93D06}"/>
              </a:ext>
            </a:extLst>
          </p:cNvPr>
          <p:cNvSpPr txBox="1"/>
          <p:nvPr/>
        </p:nvSpPr>
        <p:spPr>
          <a:xfrm>
            <a:off x="2166170" y="4641776"/>
            <a:ext cx="3442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BA" dirty="0"/>
              <a:t>Tablica 5. Promjena radnog statusa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C64AAF-90EF-4DFA-984C-2DC3EF2C7E78}"/>
              </a:ext>
            </a:extLst>
          </p:cNvPr>
          <p:cNvSpPr txBox="1"/>
          <p:nvPr/>
        </p:nvSpPr>
        <p:spPr>
          <a:xfrm>
            <a:off x="3171934" y="658886"/>
            <a:ext cx="4823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UTJECAJ IZOLACIJE NA DRUŠTVENI ŽIVOT PUBLIKE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241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Forms response chart. Question title: Koji segment vašeg života je najviše promjenjen:. Number of responses: 103 responses.">
            <a:extLst>
              <a:ext uri="{FF2B5EF4-FFF2-40B4-BE49-F238E27FC236}">
                <a16:creationId xmlns:a16="http://schemas.microsoft.com/office/drawing/2014/main" id="{7D737941-610C-487B-8EBF-92CEDF4B62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7" t="24128" r="5372" b="2667"/>
          <a:stretch/>
        </p:blipFill>
        <p:spPr bwMode="auto">
          <a:xfrm>
            <a:off x="2399371" y="2553447"/>
            <a:ext cx="6995843" cy="275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5D96234-E787-483C-8232-FA0E9714E988}"/>
              </a:ext>
            </a:extLst>
          </p:cNvPr>
          <p:cNvSpPr txBox="1"/>
          <p:nvPr/>
        </p:nvSpPr>
        <p:spPr>
          <a:xfrm>
            <a:off x="3239961" y="5461929"/>
            <a:ext cx="5712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BA" dirty="0"/>
              <a:t>Tablica 6. Utjecaj koronavirusa na segment života ispitanika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B7D18F-FD9A-4572-82D0-DFBECE4938EA}"/>
              </a:ext>
            </a:extLst>
          </p:cNvPr>
          <p:cNvSpPr txBox="1"/>
          <p:nvPr/>
        </p:nvSpPr>
        <p:spPr>
          <a:xfrm>
            <a:off x="1332919" y="1503935"/>
            <a:ext cx="9570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dirty="0"/>
              <a:t>Velika većina ispitanika potvrđuje utjecaj koronavirusa na vlastiti život.</a:t>
            </a:r>
          </a:p>
          <a:p>
            <a:r>
              <a:rPr lang="hr-BA" dirty="0"/>
              <a:t>Očekivano, značajna većina ispitanika, njih 61,2%, ističe utjecaj na njihov socijalni život, a 28,2% na</a:t>
            </a:r>
          </a:p>
          <a:p>
            <a:r>
              <a:rPr lang="hr-BA" dirty="0"/>
              <a:t>njihov radni status i financije.</a:t>
            </a:r>
          </a:p>
        </p:txBody>
      </p:sp>
    </p:spTree>
    <p:extLst>
      <p:ext uri="{BB962C8B-B14F-4D97-AF65-F5344CB8AC3E}">
        <p14:creationId xmlns:p14="http://schemas.microsoft.com/office/powerpoint/2010/main" val="3926063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 descr="Forms response chart. Question title: Koliko dobro podnosite nedostatak face-to-face kontakta s drugima:. Number of responses: 103 responses.">
            <a:extLst>
              <a:ext uri="{FF2B5EF4-FFF2-40B4-BE49-F238E27FC236}">
                <a16:creationId xmlns:a16="http://schemas.microsoft.com/office/drawing/2014/main" id="{23C134DE-A15A-4BC5-836F-414D5FCE63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1" t="21852" r="23644" b="6839"/>
          <a:stretch/>
        </p:blipFill>
        <p:spPr bwMode="auto">
          <a:xfrm>
            <a:off x="2607029" y="1797986"/>
            <a:ext cx="6315841" cy="326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9FF65D-999B-47B3-B9F6-672ADD3E164D}"/>
              </a:ext>
            </a:extLst>
          </p:cNvPr>
          <p:cNvSpPr txBox="1"/>
          <p:nvPr/>
        </p:nvSpPr>
        <p:spPr>
          <a:xfrm flipH="1">
            <a:off x="3505077" y="5223422"/>
            <a:ext cx="5181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dirty="0"/>
              <a:t>Tablica 7. Nedostatak face-to-face kontakta s drugima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D28ED6-8300-4167-8A02-35B08217126B}"/>
              </a:ext>
            </a:extLst>
          </p:cNvPr>
          <p:cNvSpPr txBox="1"/>
          <p:nvPr/>
        </p:nvSpPr>
        <p:spPr>
          <a:xfrm flipH="1">
            <a:off x="1704836" y="829558"/>
            <a:ext cx="85892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dirty="0"/>
              <a:t>Na pitanje, kako podnose nedostatak kontakta uživo s drugima, ispitanici daju raznolike odgovore, 28,2% ispitnika smatraju da vrlo dobro podnose izostanaka face-to-face kontakta, isto toliko ispitnika smatra da to podnosi osrednje, a nešto manji broj ispitanih (25,2%) odgovara sa dobro.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909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Forms response chart. Question title: Koliko često koristite usluge poput Zoom-a, Skype-a, Houseparty-a, Facebook/WhatsApp video call i sl (ne uključujući za poslovne svrhe):. Number of responses: 103 responses.">
            <a:extLst>
              <a:ext uri="{FF2B5EF4-FFF2-40B4-BE49-F238E27FC236}">
                <a16:creationId xmlns:a16="http://schemas.microsoft.com/office/drawing/2014/main" id="{B49BDDAE-188C-422C-B354-9F84FA6CF1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8" t="27382" r="16418" b="9196"/>
          <a:stretch/>
        </p:blipFill>
        <p:spPr bwMode="auto">
          <a:xfrm>
            <a:off x="2469453" y="2386295"/>
            <a:ext cx="7019472" cy="297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662B40-2263-441D-A7CC-31CBB177B9EB}"/>
              </a:ext>
            </a:extLst>
          </p:cNvPr>
          <p:cNvSpPr txBox="1"/>
          <p:nvPr/>
        </p:nvSpPr>
        <p:spPr>
          <a:xfrm>
            <a:off x="3327662" y="5533534"/>
            <a:ext cx="5303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r-BA" dirty="0"/>
              <a:t>Tablica 8. Korištenje online video alata za komunikaciju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6C4E55-99D3-4D2E-9C4C-60278BBAA137}"/>
              </a:ext>
            </a:extLst>
          </p:cNvPr>
          <p:cNvSpPr txBox="1"/>
          <p:nvPr/>
        </p:nvSpPr>
        <p:spPr>
          <a:xfrm>
            <a:off x="1110258" y="955134"/>
            <a:ext cx="9889117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r-BA" dirty="0"/>
              <a:t>Razdoblje izolacije u kući pratio je eksponencijalni rast korištenja online alata za komunikaciju –</a:t>
            </a:r>
          </a:p>
          <a:p>
            <a:pPr>
              <a:spcAft>
                <a:spcPts val="600"/>
              </a:spcAft>
            </a:pPr>
            <a:r>
              <a:rPr lang="hr-BA" dirty="0"/>
              <a:t>platformi za video pozive poput Zooma-a, Skype-a, Houseparty-ja i sl. To potvrđuju i odgovori ispitanika,</a:t>
            </a:r>
          </a:p>
          <a:p>
            <a:pPr>
              <a:spcAft>
                <a:spcPts val="600"/>
              </a:spcAft>
            </a:pPr>
            <a:r>
              <a:rPr lang="hr-BA" dirty="0"/>
              <a:t> preko 70% ispitanika je koristilo nešto od navedenih alata za online komunikaciju, </a:t>
            </a:r>
          </a:p>
          <a:p>
            <a:pPr>
              <a:spcAft>
                <a:spcPts val="600"/>
              </a:spcAft>
            </a:pPr>
            <a:r>
              <a:rPr lang="hr-BA" dirty="0"/>
              <a:t>skoro četvrtina njih (22,3%) na dnevnoj razini, njih 27,2% do nekoliko puta tjedno.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817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1D8E41-C312-499C-B924-D6ABABED146F}"/>
              </a:ext>
            </a:extLst>
          </p:cNvPr>
          <p:cNvSpPr txBox="1"/>
          <p:nvPr/>
        </p:nvSpPr>
        <p:spPr>
          <a:xfrm>
            <a:off x="2568102" y="749030"/>
            <a:ext cx="5998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BA" u="sng" dirty="0"/>
              <a:t>KONZUMACIJA KULTURNO-DRUŠTVENIH SADRŽAJA U IZOLACIJI</a:t>
            </a:r>
            <a:endParaRPr lang="en-US" u="sng" dirty="0"/>
          </a:p>
        </p:txBody>
      </p:sp>
      <p:pic>
        <p:nvPicPr>
          <p:cNvPr id="9218" name="Picture 2" descr="Forms response chart. Question title: Pratite li društveno-kulturne sadržaje koji su tijekom koronavirusa postali besplatni i dostupni široj publici:. Number of responses: 103 responses.">
            <a:extLst>
              <a:ext uri="{FF2B5EF4-FFF2-40B4-BE49-F238E27FC236}">
                <a16:creationId xmlns:a16="http://schemas.microsoft.com/office/drawing/2014/main" id="{94281B13-0D63-4DB0-B864-B4BECA3254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3" t="29593" r="23031" b="8310"/>
          <a:stretch/>
        </p:blipFill>
        <p:spPr bwMode="auto">
          <a:xfrm>
            <a:off x="3710054" y="2862402"/>
            <a:ext cx="5031297" cy="242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4826B0-06B2-4214-A698-5942B6BA8E09}"/>
              </a:ext>
            </a:extLst>
          </p:cNvPr>
          <p:cNvSpPr txBox="1"/>
          <p:nvPr/>
        </p:nvSpPr>
        <p:spPr>
          <a:xfrm>
            <a:off x="2756945" y="5349416"/>
            <a:ext cx="6678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BA" dirty="0"/>
              <a:t>Tablica 9. Učestalost konzumacije društveno-kulturnih sadržaja online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CA5F86-A085-40E8-A6E4-9E990EE1CB77}"/>
              </a:ext>
            </a:extLst>
          </p:cNvPr>
          <p:cNvSpPr txBox="1"/>
          <p:nvPr/>
        </p:nvSpPr>
        <p:spPr>
          <a:xfrm>
            <a:off x="603116" y="1508584"/>
            <a:ext cx="11245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dirty="0"/>
              <a:t>Na pitanje o učestalosti praćenja društveno-kulturnih sadržaja koji su tijekom izolacije dostupni besplatno online</a:t>
            </a:r>
          </a:p>
          <a:p>
            <a:r>
              <a:rPr lang="hr-BA" dirty="0"/>
              <a:t>skoro polovica ispitanika (46,6%) navodi da su povremeno pratili takve sadržaje, njih 20,4% ih je pratila često, a njih 22,3% rijetko. Među navedenim sadržajima koje najčešće prate ističu se kaza</a:t>
            </a:r>
            <a:r>
              <a:rPr lang="en-US" dirty="0"/>
              <a:t>l</a:t>
            </a:r>
            <a:r>
              <a:rPr lang="hr-BA" dirty="0"/>
              <a:t>išne predstave (26,9%), izložbe, galerije i muzeji (25,6%), performanse (17,9%) i opere/koncerti (16,7%).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199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10292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BADBCA-DA20-4279-93C6-011DEF18A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3" t="3964" b="3964"/>
          <a:stretch>
            <a:fillRect/>
          </a:stretch>
        </p:blipFill>
        <p:spPr>
          <a:xfrm>
            <a:off x="0" y="1"/>
            <a:ext cx="7554138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B5E543-281C-40C8-ABDD-211E59483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hr-HR" b="1">
                <a:solidFill>
                  <a:srgbClr val="FFFFFF"/>
                </a:solidFill>
              </a:rPr>
              <a:t>Sadržaj:</a:t>
            </a: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35DC46-5663-471D-AADB-81E00E65B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0850" y="0"/>
            <a:ext cx="539115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4363B-D05A-4C3C-8131-92979B253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r>
              <a:rPr lang="hr-HR" sz="3000" dirty="0">
                <a:solidFill>
                  <a:srgbClr val="000000"/>
                </a:solidFill>
              </a:rPr>
              <a:t>Uvod</a:t>
            </a:r>
          </a:p>
          <a:p>
            <a:r>
              <a:rPr lang="hr-HR" sz="3000" dirty="0">
                <a:solidFill>
                  <a:srgbClr val="000000"/>
                </a:solidFill>
              </a:rPr>
              <a:t>Sažetak</a:t>
            </a:r>
          </a:p>
          <a:p>
            <a:r>
              <a:rPr lang="hr-HR" sz="3000" dirty="0">
                <a:solidFill>
                  <a:srgbClr val="000000"/>
                </a:solidFill>
              </a:rPr>
              <a:t>Rezultati studije </a:t>
            </a:r>
          </a:p>
          <a:p>
            <a:pPr lvl="1"/>
            <a:r>
              <a:rPr lang="hr-HR" sz="3000" dirty="0">
                <a:solidFill>
                  <a:srgbClr val="000000"/>
                </a:solidFill>
              </a:rPr>
              <a:t>Rezultati anketnog upitnika</a:t>
            </a:r>
            <a:r>
              <a:rPr lang="en-US" sz="3000" dirty="0">
                <a:solidFill>
                  <a:srgbClr val="000000"/>
                </a:solidFill>
              </a:rPr>
              <a:t> </a:t>
            </a:r>
            <a:r>
              <a:rPr lang="en-US" sz="3000" dirty="0" err="1">
                <a:solidFill>
                  <a:srgbClr val="000000"/>
                </a:solidFill>
              </a:rPr>
              <a:t>publike</a:t>
            </a:r>
            <a:endParaRPr lang="en-US" sz="3000" dirty="0">
              <a:solidFill>
                <a:srgbClr val="000000"/>
              </a:solidFill>
            </a:endParaRPr>
          </a:p>
          <a:p>
            <a:pPr lvl="1"/>
            <a:r>
              <a:rPr lang="en-US" sz="3000" dirty="0" err="1">
                <a:solidFill>
                  <a:srgbClr val="000000"/>
                </a:solidFill>
              </a:rPr>
              <a:t>Rezultati</a:t>
            </a:r>
            <a:r>
              <a:rPr lang="en-US" sz="3000" dirty="0">
                <a:solidFill>
                  <a:srgbClr val="000000"/>
                </a:solidFill>
              </a:rPr>
              <a:t> </a:t>
            </a:r>
            <a:r>
              <a:rPr lang="en-US" sz="3000" dirty="0" err="1">
                <a:solidFill>
                  <a:srgbClr val="000000"/>
                </a:solidFill>
              </a:rPr>
              <a:t>anketnog</a:t>
            </a:r>
            <a:r>
              <a:rPr lang="en-US" sz="3000" dirty="0">
                <a:solidFill>
                  <a:srgbClr val="000000"/>
                </a:solidFill>
              </a:rPr>
              <a:t> </a:t>
            </a:r>
            <a:r>
              <a:rPr lang="en-US" sz="3000" dirty="0" err="1">
                <a:solidFill>
                  <a:srgbClr val="000000"/>
                </a:solidFill>
              </a:rPr>
              <a:t>upitnika</a:t>
            </a:r>
            <a:r>
              <a:rPr lang="en-US" sz="3000" dirty="0">
                <a:solidFill>
                  <a:srgbClr val="000000"/>
                </a:solidFill>
              </a:rPr>
              <a:t> </a:t>
            </a:r>
            <a:r>
              <a:rPr lang="en-US" sz="3000" dirty="0" err="1">
                <a:solidFill>
                  <a:srgbClr val="000000"/>
                </a:solidFill>
              </a:rPr>
              <a:t>organizacija</a:t>
            </a:r>
            <a:endParaRPr lang="hr-HR" sz="3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928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4" name="Picture 4" descr="Forms response chart. Question title: Kako se informirate o društveno-kulturnom sadržaju:. Number of responses: 103 responses.">
            <a:extLst>
              <a:ext uri="{FF2B5EF4-FFF2-40B4-BE49-F238E27FC236}">
                <a16:creationId xmlns:a16="http://schemas.microsoft.com/office/drawing/2014/main" id="{2683EE77-0F37-4ECF-8C72-B18B20771D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0" t="25894" r="4745" b="6588"/>
          <a:stretch/>
        </p:blipFill>
        <p:spPr bwMode="auto">
          <a:xfrm>
            <a:off x="1549488" y="2238301"/>
            <a:ext cx="8472793" cy="309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Isosceles Triangle 84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5FF50F-AB93-4A5D-9577-7C02B08A9A76}"/>
              </a:ext>
            </a:extLst>
          </p:cNvPr>
          <p:cNvSpPr txBox="1"/>
          <p:nvPr/>
        </p:nvSpPr>
        <p:spPr>
          <a:xfrm flipH="1">
            <a:off x="3057410" y="5581744"/>
            <a:ext cx="6413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dirty="0"/>
              <a:t>Tablica 10. Načini informiranja o društveno-kulturnim sadržajima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638472-D5E2-4060-BE2A-5B1D9DB5E979}"/>
              </a:ext>
            </a:extLst>
          </p:cNvPr>
          <p:cNvSpPr txBox="1"/>
          <p:nvPr/>
        </p:nvSpPr>
        <p:spPr>
          <a:xfrm>
            <a:off x="1670670" y="1242878"/>
            <a:ext cx="8230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dirty="0"/>
              <a:t>Velika većina ispitanika (73,8%) se informira o društveno-kulturnim sadržajima preko društvenih mreža. Slijede ih portali/web stranice/blogovi s 17,5%.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883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F7AA27-E761-4B90-820B-12A9FCE90C56}"/>
              </a:ext>
            </a:extLst>
          </p:cNvPr>
          <p:cNvSpPr txBox="1"/>
          <p:nvPr/>
        </p:nvSpPr>
        <p:spPr>
          <a:xfrm>
            <a:off x="956826" y="1112969"/>
            <a:ext cx="3937298" cy="4166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u="sng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INTERES ZA SADRŽAJIMA I AKTIVNOSTIMA DOMA MLADIH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E897D1-2CD7-4390-8B6C-2E277246B86D}"/>
              </a:ext>
            </a:extLst>
          </p:cNvPr>
          <p:cNvSpPr txBox="1"/>
          <p:nvPr/>
        </p:nvSpPr>
        <p:spPr>
          <a:xfrm>
            <a:off x="6096000" y="820879"/>
            <a:ext cx="5257799" cy="54378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Ispitanicima</a:t>
            </a:r>
            <a:r>
              <a:rPr lang="en-US" dirty="0"/>
              <a:t> je </a:t>
            </a:r>
            <a:r>
              <a:rPr lang="en-US" dirty="0" err="1"/>
              <a:t>ponuđen</a:t>
            </a:r>
            <a:r>
              <a:rPr lang="en-US" dirty="0"/>
              <a:t> </a:t>
            </a:r>
            <a:r>
              <a:rPr lang="en-US" dirty="0" err="1"/>
              <a:t>popis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udruga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organizacija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djeluju</a:t>
            </a:r>
            <a:r>
              <a:rPr lang="en-US" dirty="0"/>
              <a:t> u </a:t>
            </a:r>
            <a:r>
              <a:rPr lang="en-US" dirty="0" err="1"/>
              <a:t>sklopu</a:t>
            </a:r>
            <a:r>
              <a:rPr lang="en-US" dirty="0"/>
              <a:t> </a:t>
            </a:r>
            <a:r>
              <a:rPr lang="en-US" dirty="0" err="1"/>
              <a:t>Doma</a:t>
            </a:r>
            <a:r>
              <a:rPr lang="en-US" dirty="0"/>
              <a:t> </a:t>
            </a:r>
            <a:r>
              <a:rPr lang="en-US" dirty="0" err="1"/>
              <a:t>mladih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kojih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trebali</a:t>
            </a:r>
            <a:r>
              <a:rPr lang="hr-BA" dirty="0"/>
              <a:t> </a:t>
            </a:r>
            <a:r>
              <a:rPr lang="en-US" dirty="0" err="1"/>
              <a:t>označiti</a:t>
            </a:r>
            <a:r>
              <a:rPr lang="en-US" dirty="0"/>
              <a:t> one s </a:t>
            </a:r>
            <a:r>
              <a:rPr lang="hr-BA" dirty="0"/>
              <a:t>kojima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upoznati</a:t>
            </a:r>
            <a:r>
              <a:rPr lang="en-US" dirty="0"/>
              <a:t>.</a:t>
            </a:r>
            <a:endParaRPr lang="hr-BA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r-BA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BA" dirty="0"/>
              <a:t>Organizacije koje je većina ispitanika istaknula kao poznate su: FMFS, Info Zona, Kino klub Split, </a:t>
            </a:r>
            <a:r>
              <a:rPr lang="en-US" dirty="0"/>
              <a:t>KLFM radio u </a:t>
            </a:r>
            <a:r>
              <a:rPr lang="en-US" dirty="0" err="1"/>
              <a:t>zajednici</a:t>
            </a:r>
            <a:r>
              <a:rPr lang="hr-BA" dirty="0"/>
              <a:t>, Split Film festival, Platforma doma mladih, </a:t>
            </a:r>
            <a:r>
              <a:rPr lang="en-US" dirty="0" err="1"/>
              <a:t>Multimedijalni</a:t>
            </a:r>
            <a:r>
              <a:rPr lang="en-US" dirty="0"/>
              <a:t> </a:t>
            </a:r>
            <a:r>
              <a:rPr lang="en-US" dirty="0" err="1"/>
              <a:t>kulturni</a:t>
            </a:r>
            <a:r>
              <a:rPr lang="en-US" dirty="0"/>
              <a:t> </a:t>
            </a:r>
            <a:r>
              <a:rPr lang="en-US" dirty="0" err="1"/>
              <a:t>centar</a:t>
            </a:r>
            <a:r>
              <a:rPr lang="en-US" dirty="0"/>
              <a:t> MKC</a:t>
            </a:r>
            <a:r>
              <a:rPr lang="hr-BA" dirty="0"/>
              <a:t>, Pričigin, Koalicija udruga mladih (KUM/Kocka), Playdrama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r-BA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BA" dirty="0"/>
              <a:t>Organizacije koje poznaje tek manji broj ispitanika su: Uzgon, </a:t>
            </a:r>
            <a:r>
              <a:rPr lang="en-US" dirty="0" err="1"/>
              <a:t>Mavena</a:t>
            </a:r>
            <a:r>
              <a:rPr lang="en-US" dirty="0"/>
              <a:t> - 36 </a:t>
            </a:r>
            <a:r>
              <a:rPr lang="en-US" dirty="0" err="1"/>
              <a:t>njezinih</a:t>
            </a:r>
            <a:r>
              <a:rPr lang="en-US" dirty="0"/>
              <a:t> </a:t>
            </a:r>
            <a:r>
              <a:rPr lang="en-US" dirty="0" err="1"/>
              <a:t>čuda</a:t>
            </a:r>
            <a:r>
              <a:rPr lang="hr-BA" dirty="0"/>
              <a:t>, Platforma 9.81, Aktivist, Romb, </a:t>
            </a:r>
            <a:r>
              <a:rPr lang="en-US" dirty="0"/>
              <a:t>Studio ¾</a:t>
            </a:r>
            <a:r>
              <a:rPr lang="hr-BA" dirty="0"/>
              <a:t>, </a:t>
            </a:r>
            <a:r>
              <a:rPr lang="en-US" dirty="0" err="1"/>
              <a:t>Plesni</a:t>
            </a:r>
            <a:r>
              <a:rPr lang="en-US" dirty="0"/>
              <a:t> </a:t>
            </a:r>
            <a:r>
              <a:rPr lang="en-US" dirty="0" err="1"/>
              <a:t>teatar</a:t>
            </a:r>
            <a:r>
              <a:rPr lang="en-US" dirty="0"/>
              <a:t> </a:t>
            </a:r>
            <a:r>
              <a:rPr lang="en-US" dirty="0" err="1"/>
              <a:t>Glazbene</a:t>
            </a:r>
            <a:r>
              <a:rPr lang="en-US" dirty="0"/>
              <a:t> </a:t>
            </a:r>
            <a:r>
              <a:rPr lang="en-US" dirty="0" err="1"/>
              <a:t>mladeži</a:t>
            </a:r>
            <a:r>
              <a:rPr lang="en-US" dirty="0"/>
              <a:t> Split</a:t>
            </a:r>
            <a:r>
              <a:rPr lang="hr-BA" dirty="0"/>
              <a:t>, </a:t>
            </a:r>
            <a:r>
              <a:rPr lang="en-US" dirty="0" err="1"/>
              <a:t>Noćna</a:t>
            </a:r>
            <a:r>
              <a:rPr lang="en-US" dirty="0"/>
              <a:t> </a:t>
            </a:r>
            <a:r>
              <a:rPr lang="en-US" dirty="0" err="1"/>
              <a:t>leptirica</a:t>
            </a:r>
            <a:r>
              <a:rPr lang="hr-BA" dirty="0"/>
              <a:t>, </a:t>
            </a:r>
            <a:r>
              <a:rPr lang="en-US" dirty="0" err="1"/>
              <a:t>Foto</a:t>
            </a:r>
            <a:r>
              <a:rPr lang="en-US" dirty="0"/>
              <a:t> Audio </a:t>
            </a:r>
            <a:r>
              <a:rPr lang="en-US" dirty="0" err="1"/>
              <a:t>projekt</a:t>
            </a:r>
            <a:r>
              <a:rPr lang="en-US" dirty="0"/>
              <a:t> FAP</a:t>
            </a:r>
            <a:r>
              <a:rPr lang="hr-BA" dirty="0"/>
              <a:t>, Underground Society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399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0211B3-0684-4318-A1A1-A4183C9BB02B}"/>
              </a:ext>
            </a:extLst>
          </p:cNvPr>
          <p:cNvSpPr/>
          <p:nvPr/>
        </p:nvSpPr>
        <p:spPr>
          <a:xfrm>
            <a:off x="1112363" y="495751"/>
            <a:ext cx="961848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BA" dirty="0"/>
              <a:t>Tipovi programa koje nude organizacije u sklopu Doma mladih i koje poznaje većina ispitanika su:</a:t>
            </a:r>
          </a:p>
          <a:p>
            <a:endParaRPr lang="hr-B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edukacije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radionice</a:t>
            </a:r>
            <a:endParaRPr lang="hr-B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BA" dirty="0"/>
              <a:t>festivali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BA" dirty="0"/>
              <a:t>film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BA" dirty="0"/>
              <a:t>glazba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druženja</a:t>
            </a:r>
            <a:endParaRPr lang="hr-B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BA" dirty="0"/>
              <a:t>izložbe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izvedbeni</a:t>
            </a:r>
            <a:r>
              <a:rPr lang="en-US" dirty="0"/>
              <a:t> program</a:t>
            </a:r>
            <a:endParaRPr lang="hr-BA" dirty="0"/>
          </a:p>
          <a:p>
            <a:endParaRPr lang="hr-BA" dirty="0"/>
          </a:p>
          <a:p>
            <a:r>
              <a:rPr lang="hr-BA" dirty="0"/>
              <a:t>Većina ispitanika nije upoznata s ponudom sljedećeg tipa programa: gledaj od kuće, književnost, sport, trening.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Forms response chart. Question title: Jeste li upoznati s tipovima programa koje pružaju organizacije Doma mladih:. Number of responses: .">
            <a:extLst>
              <a:ext uri="{FF2B5EF4-FFF2-40B4-BE49-F238E27FC236}">
                <a16:creationId xmlns:a16="http://schemas.microsoft.com/office/drawing/2014/main" id="{3B3EEA35-2804-4A1A-914E-662FA91E6E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" t="27165" r="6972" b="8899"/>
          <a:stretch/>
        </p:blipFill>
        <p:spPr bwMode="auto">
          <a:xfrm>
            <a:off x="483909" y="3939927"/>
            <a:ext cx="11224182" cy="198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54E00A-A001-4BDF-A83D-0E30EC2B23AC}"/>
              </a:ext>
            </a:extLst>
          </p:cNvPr>
          <p:cNvSpPr txBox="1"/>
          <p:nvPr/>
        </p:nvSpPr>
        <p:spPr>
          <a:xfrm>
            <a:off x="3615232" y="5992917"/>
            <a:ext cx="457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BA" dirty="0"/>
              <a:t>Tablica 11. Upoznatost ispitanika s programima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456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orms response chart. Question title: Kada bi navedeni tipovi programa bili dostupni za praćenje/sudjelovanje online biste li bili zainteresirani za:. Number of responses: .">
            <a:extLst>
              <a:ext uri="{FF2B5EF4-FFF2-40B4-BE49-F238E27FC236}">
                <a16:creationId xmlns:a16="http://schemas.microsoft.com/office/drawing/2014/main" id="{BC565E00-2736-4A6A-B305-C0577AF633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t="23531" r="6443"/>
          <a:stretch/>
        </p:blipFill>
        <p:spPr bwMode="auto">
          <a:xfrm>
            <a:off x="204028" y="2328421"/>
            <a:ext cx="11783941" cy="299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726830-1B01-49B6-9DDE-4296D0ACFA81}"/>
              </a:ext>
            </a:extLst>
          </p:cNvPr>
          <p:cNvSpPr txBox="1"/>
          <p:nvPr/>
        </p:nvSpPr>
        <p:spPr>
          <a:xfrm>
            <a:off x="2993740" y="5533534"/>
            <a:ext cx="6204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BA" dirty="0"/>
              <a:t>Tablica 12. Iskazani interes za određenim tipom online programa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11D98-0630-467D-8D40-3884D8361CBB}"/>
              </a:ext>
            </a:extLst>
          </p:cNvPr>
          <p:cNvSpPr txBox="1"/>
          <p:nvPr/>
        </p:nvSpPr>
        <p:spPr>
          <a:xfrm>
            <a:off x="320417" y="754145"/>
            <a:ext cx="118715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BA" dirty="0"/>
              <a:t>Pri iskazivanju interesa za praćenje/sudjelovanje u određenim tipovima programa koje bi im organizacije pod okriljem</a:t>
            </a:r>
          </a:p>
          <a:p>
            <a:r>
              <a:rPr lang="hr-BA" dirty="0"/>
              <a:t>Doma mladih potencijalno ponudile u online obliku, ispitanici su pozitivno oc</a:t>
            </a:r>
            <a:r>
              <a:rPr lang="en-US" dirty="0" err="1"/>
              <a:t>i</a:t>
            </a:r>
            <a:r>
              <a:rPr lang="hr-BA" dirty="0"/>
              <a:t>jenili sljedeće:</a:t>
            </a:r>
          </a:p>
          <a:p>
            <a:r>
              <a:rPr lang="hr-BA" dirty="0"/>
              <a:t>Edukacije i radionice, </a:t>
            </a:r>
            <a:r>
              <a:rPr lang="en-US" dirty="0"/>
              <a:t>online </a:t>
            </a:r>
            <a:r>
              <a:rPr lang="en-US" dirty="0" err="1"/>
              <a:t>koncerti</a:t>
            </a:r>
            <a:r>
              <a:rPr lang="en-US" dirty="0"/>
              <a:t>, </a:t>
            </a:r>
            <a:r>
              <a:rPr lang="en-US" dirty="0" err="1"/>
              <a:t>festivali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slična</a:t>
            </a:r>
            <a:r>
              <a:rPr lang="en-US" dirty="0"/>
              <a:t> </a:t>
            </a:r>
            <a:r>
              <a:rPr lang="en-US" dirty="0" err="1"/>
              <a:t>događanja</a:t>
            </a:r>
            <a:r>
              <a:rPr lang="hr-BA" dirty="0"/>
              <a:t>, film, glazba, gledaj od kuće, izložbe, zagovaranje i aktivizam </a:t>
            </a:r>
          </a:p>
          <a:p>
            <a:r>
              <a:rPr lang="hr-BA" dirty="0"/>
              <a:t>kroz online peticije i online rasprave o određenim temama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78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orms response chart. Question title: Društveno-kulturni sadržaj koji Vas zanima bi voljeli da je dostupan:. Number of responses: 103 responses.">
            <a:extLst>
              <a:ext uri="{FF2B5EF4-FFF2-40B4-BE49-F238E27FC236}">
                <a16:creationId xmlns:a16="http://schemas.microsoft.com/office/drawing/2014/main" id="{2176F237-FDA1-4FD0-8026-C70ABCBD22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5" t="24777" r="1767" b="8719"/>
          <a:stretch/>
        </p:blipFill>
        <p:spPr bwMode="auto">
          <a:xfrm>
            <a:off x="1693462" y="2158739"/>
            <a:ext cx="8805075" cy="313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C5BEB1-190F-4654-A02C-70371E80F8A7}"/>
              </a:ext>
            </a:extLst>
          </p:cNvPr>
          <p:cNvSpPr txBox="1"/>
          <p:nvPr/>
        </p:nvSpPr>
        <p:spPr>
          <a:xfrm>
            <a:off x="2729084" y="5604627"/>
            <a:ext cx="6733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BA" dirty="0"/>
              <a:t>Tablica 13. Načini sudjelovanja u društveno-kulturnom sadržaju online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07DE61-E083-4539-891F-A85A02E85ACA}"/>
              </a:ext>
            </a:extLst>
          </p:cNvPr>
          <p:cNvSpPr txBox="1"/>
          <p:nvPr/>
        </p:nvSpPr>
        <p:spPr>
          <a:xfrm>
            <a:off x="1137398" y="1205646"/>
            <a:ext cx="9917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BA" dirty="0"/>
              <a:t>Nešto manje od polovice ispitanika (48,5%) zaintereirano je za pasivno sudjelovanje u online sadržajima,</a:t>
            </a:r>
          </a:p>
          <a:p>
            <a:r>
              <a:rPr lang="hr-BA" dirty="0"/>
              <a:t>dok 43,7% ispitanika zanima mogućnost sudjelovanja u online aktivnostima.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801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C4A800-EE2F-40B9-A1AA-1960515D9597}"/>
              </a:ext>
            </a:extLst>
          </p:cNvPr>
          <p:cNvSpPr txBox="1"/>
          <p:nvPr/>
        </p:nvSpPr>
        <p:spPr>
          <a:xfrm>
            <a:off x="529385" y="1501669"/>
            <a:ext cx="113023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u="sng" dirty="0"/>
              <a:t>Ispitanicima je ponuđeno otvoreno pitanje o </a:t>
            </a:r>
            <a:r>
              <a:rPr lang="en-US" u="sng" dirty="0" err="1"/>
              <a:t>savjetu</a:t>
            </a:r>
            <a:r>
              <a:rPr lang="en-US" u="sng" dirty="0"/>
              <a:t> </a:t>
            </a:r>
            <a:r>
              <a:rPr lang="en-US" u="sng" dirty="0" err="1"/>
              <a:t>koji</a:t>
            </a:r>
            <a:r>
              <a:rPr lang="en-US" u="sng" dirty="0"/>
              <a:t> bi </a:t>
            </a:r>
            <a:r>
              <a:rPr lang="en-US" u="sng" dirty="0" err="1"/>
              <a:t>pružili</a:t>
            </a:r>
            <a:r>
              <a:rPr lang="en-US" u="sng" dirty="0"/>
              <a:t> </a:t>
            </a:r>
            <a:r>
              <a:rPr lang="en-US" u="sng" dirty="0" err="1"/>
              <a:t>društveno-kulturnim</a:t>
            </a:r>
            <a:r>
              <a:rPr lang="en-US" u="sng" dirty="0"/>
              <a:t> </a:t>
            </a:r>
            <a:r>
              <a:rPr lang="en-US" u="sng" dirty="0" err="1"/>
              <a:t>organizacijama</a:t>
            </a:r>
            <a:r>
              <a:rPr lang="en-US" u="sng" dirty="0"/>
              <a:t> </a:t>
            </a:r>
            <a:r>
              <a:rPr lang="en-US" u="sng" dirty="0" err="1"/>
              <a:t>Doma</a:t>
            </a:r>
            <a:r>
              <a:rPr lang="en-US" u="sng" dirty="0"/>
              <a:t> </a:t>
            </a:r>
            <a:r>
              <a:rPr lang="en-US" u="sng" dirty="0" err="1"/>
              <a:t>mladih</a:t>
            </a:r>
            <a:endParaRPr lang="hr-BA" u="sng" dirty="0"/>
          </a:p>
          <a:p>
            <a:r>
              <a:rPr lang="en-US" u="sng" dirty="0"/>
              <a:t> da </a:t>
            </a:r>
            <a:r>
              <a:rPr lang="en-US" u="sng" dirty="0" err="1"/>
              <a:t>svoj</a:t>
            </a:r>
            <a:r>
              <a:rPr lang="en-US" u="sng" dirty="0"/>
              <a:t> rad </a:t>
            </a:r>
            <a:r>
              <a:rPr lang="en-US" u="sng" dirty="0" err="1"/>
              <a:t>što</a:t>
            </a:r>
            <a:r>
              <a:rPr lang="en-US" u="sng" dirty="0"/>
              <a:t> </a:t>
            </a:r>
            <a:r>
              <a:rPr lang="en-US" u="sng" dirty="0" err="1"/>
              <a:t>bolje</a:t>
            </a:r>
            <a:r>
              <a:rPr lang="en-US" u="sng" dirty="0"/>
              <a:t> </a:t>
            </a:r>
            <a:r>
              <a:rPr lang="en-US" u="sng" dirty="0" err="1"/>
              <a:t>prilagode</a:t>
            </a:r>
            <a:r>
              <a:rPr lang="hr-BA" u="sng" dirty="0"/>
              <a:t> </a:t>
            </a:r>
            <a:r>
              <a:rPr lang="en-US" u="sng" dirty="0"/>
              <a:t> </a:t>
            </a:r>
            <a:r>
              <a:rPr lang="en-US" u="sng" dirty="0" err="1"/>
              <a:t>trenutnoj</a:t>
            </a:r>
            <a:r>
              <a:rPr lang="en-US" u="sng" dirty="0"/>
              <a:t> </a:t>
            </a:r>
            <a:r>
              <a:rPr lang="en-US" u="sng" dirty="0" err="1"/>
              <a:t>društvenoj</a:t>
            </a:r>
            <a:r>
              <a:rPr lang="en-US" u="sng" dirty="0"/>
              <a:t> </a:t>
            </a:r>
            <a:r>
              <a:rPr lang="en-US" u="sng" dirty="0" err="1"/>
              <a:t>situaciji</a:t>
            </a:r>
            <a:r>
              <a:rPr lang="hr-BA" u="sng" dirty="0"/>
              <a:t>.</a:t>
            </a:r>
            <a:endParaRPr lang="en-US" u="sng" dirty="0"/>
          </a:p>
          <a:p>
            <a:endParaRPr lang="hr-BA" dirty="0"/>
          </a:p>
          <a:p>
            <a:r>
              <a:rPr lang="hr-BA" b="1" dirty="0"/>
              <a:t>Najučestaliji odgovori su: </a:t>
            </a:r>
            <a:endParaRPr lang="en-US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/>
              <a:t>opcenito</a:t>
            </a:r>
            <a:r>
              <a:rPr lang="en-US" dirty="0"/>
              <a:t> </a:t>
            </a:r>
            <a:r>
              <a:rPr lang="en-US" dirty="0" err="1"/>
              <a:t>prebacivanje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online;</a:t>
            </a:r>
            <a:endParaRPr lang="hr-B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BA" dirty="0"/>
              <a:t> </a:t>
            </a:r>
            <a:r>
              <a:rPr lang="en-US" dirty="0" err="1"/>
              <a:t>ulagati</a:t>
            </a:r>
            <a:r>
              <a:rPr lang="en-US" dirty="0"/>
              <a:t> u marketing;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err="1"/>
              <a:t>iskoristiti</a:t>
            </a:r>
            <a:r>
              <a:rPr lang="en-US" dirty="0"/>
              <a:t> </a:t>
            </a:r>
            <a:r>
              <a:rPr lang="en-US" dirty="0" err="1"/>
              <a:t>ovo</a:t>
            </a:r>
            <a:r>
              <a:rPr lang="en-US" dirty="0"/>
              <a:t> </a:t>
            </a:r>
            <a:r>
              <a:rPr lang="en-US" dirty="0" err="1"/>
              <a:t>vrijeme</a:t>
            </a:r>
            <a:r>
              <a:rPr lang="en-US" dirty="0"/>
              <a:t> za </a:t>
            </a:r>
            <a:r>
              <a:rPr lang="en-US" dirty="0" err="1"/>
              <a:t>dostizanje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pratitelja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hr-BA" dirty="0"/>
              <a:t>ć</a:t>
            </a:r>
            <a:r>
              <a:rPr lang="en-US" dirty="0"/>
              <a:t>u </a:t>
            </a:r>
            <a:r>
              <a:rPr lang="en-US" dirty="0" err="1"/>
              <a:t>vidljivost</a:t>
            </a:r>
            <a:r>
              <a:rPr lang="en-US" dirty="0"/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/>
              <a:t>veću</a:t>
            </a:r>
            <a:r>
              <a:rPr lang="en-US" dirty="0"/>
              <a:t> </a:t>
            </a:r>
            <a:r>
              <a:rPr lang="en-US" dirty="0" err="1"/>
              <a:t>informiratnost</a:t>
            </a:r>
            <a:r>
              <a:rPr lang="en-US" dirty="0"/>
              <a:t> me</a:t>
            </a:r>
            <a:r>
              <a:rPr lang="hr-BA" dirty="0"/>
              <a:t>đ</a:t>
            </a:r>
            <a:r>
              <a:rPr lang="en-US" dirty="0"/>
              <a:t>u </a:t>
            </a:r>
            <a:r>
              <a:rPr lang="en-US" dirty="0" err="1"/>
              <a:t>mladima</a:t>
            </a:r>
            <a:r>
              <a:rPr lang="en-US" dirty="0"/>
              <a:t>.</a:t>
            </a:r>
          </a:p>
          <a:p>
            <a:endParaRPr lang="hr-BA" dirty="0"/>
          </a:p>
          <a:p>
            <a:r>
              <a:rPr lang="hr-BA" dirty="0"/>
              <a:t>Zatim slijede: online radionice, filmovi, koncerti i glazba te kulturno-umjetničke aktivnosti. 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2038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BEE3E6A-D25C-43B2-98F9-727370741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3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REZULTATI ANKETNOG UPITNIKA </a:t>
            </a:r>
            <a:br>
              <a:rPr lang="en-US" sz="33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3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“Utjecaj pandemijske krize na rad organizacija u Domu mladih ”</a:t>
            </a:r>
          </a:p>
        </p:txBody>
      </p:sp>
    </p:spTree>
    <p:extLst>
      <p:ext uri="{BB962C8B-B14F-4D97-AF65-F5344CB8AC3E}">
        <p14:creationId xmlns:p14="http://schemas.microsoft.com/office/powerpoint/2010/main" val="28185928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Isosceles Triangle 79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9" name="Picture 1" descr="Forms response chart. Question title: U kojoj mjeri su corona virus i mjere koje ga prate utjecali na Vaš rad:. Number of responses: 23 responses.">
            <a:extLst>
              <a:ext uri="{FF2B5EF4-FFF2-40B4-BE49-F238E27FC236}">
                <a16:creationId xmlns:a16="http://schemas.microsoft.com/office/drawing/2014/main" id="{8AFAB5E4-F4CD-4520-9219-13FB01B49A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87"/>
          <a:stretch/>
        </p:blipFill>
        <p:spPr bwMode="auto">
          <a:xfrm>
            <a:off x="2269844" y="1494786"/>
            <a:ext cx="7652311" cy="390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Isosceles Triangle 81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E5D6F5-20B9-492F-B7D3-E368B02782CB}"/>
              </a:ext>
            </a:extLst>
          </p:cNvPr>
          <p:cNvSpPr txBox="1"/>
          <p:nvPr/>
        </p:nvSpPr>
        <p:spPr>
          <a:xfrm>
            <a:off x="2675747" y="749816"/>
            <a:ext cx="777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Na </a:t>
            </a:r>
            <a:r>
              <a:rPr lang="en-US" b="1" dirty="0" err="1"/>
              <a:t>većinu</a:t>
            </a:r>
            <a:r>
              <a:rPr lang="en-US" b="1" dirty="0"/>
              <a:t> </a:t>
            </a:r>
            <a:r>
              <a:rPr lang="en-US" b="1" dirty="0" err="1"/>
              <a:t>organizacija</a:t>
            </a:r>
            <a:r>
              <a:rPr lang="en-US" b="1" dirty="0"/>
              <a:t> (73,9%) je </a:t>
            </a:r>
            <a:r>
              <a:rPr lang="en-US" b="1" dirty="0" err="1"/>
              <a:t>pandemijska</a:t>
            </a:r>
            <a:r>
              <a:rPr lang="en-US" b="1" dirty="0"/>
              <a:t> </a:t>
            </a:r>
            <a:r>
              <a:rPr lang="en-US" b="1" dirty="0" err="1"/>
              <a:t>kriza</a:t>
            </a:r>
            <a:r>
              <a:rPr lang="en-US" b="1" dirty="0"/>
              <a:t> </a:t>
            </a:r>
            <a:r>
              <a:rPr lang="en-US" b="1" dirty="0" err="1"/>
              <a:t>znatno</a:t>
            </a:r>
            <a:r>
              <a:rPr lang="en-US" b="1" dirty="0"/>
              <a:t> </a:t>
            </a:r>
            <a:r>
              <a:rPr lang="en-US" b="1" dirty="0" err="1"/>
              <a:t>utjecala</a:t>
            </a:r>
            <a:r>
              <a:rPr lang="hr-BA" b="1" dirty="0"/>
              <a:t>.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734721-6E33-43C9-85C5-45775EB7D864}"/>
              </a:ext>
            </a:extLst>
          </p:cNvPr>
          <p:cNvSpPr txBox="1"/>
          <p:nvPr/>
        </p:nvSpPr>
        <p:spPr>
          <a:xfrm>
            <a:off x="540066" y="6083811"/>
            <a:ext cx="4271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BA" dirty="0"/>
              <a:t>Tablica 1</a:t>
            </a:r>
            <a:r>
              <a:rPr lang="en-US" dirty="0"/>
              <a:t>4</a:t>
            </a:r>
            <a:r>
              <a:rPr lang="hr-BA" dirty="0"/>
              <a:t>. </a:t>
            </a:r>
            <a:r>
              <a:rPr lang="en-US" dirty="0" err="1"/>
              <a:t>Utjecaj</a:t>
            </a:r>
            <a:r>
              <a:rPr lang="en-US" dirty="0"/>
              <a:t> </a:t>
            </a:r>
            <a:r>
              <a:rPr lang="en-US" dirty="0" err="1"/>
              <a:t>mjera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rad </a:t>
            </a:r>
            <a:r>
              <a:rPr lang="en-US" dirty="0" err="1"/>
              <a:t>organizacija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0475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Forms response chart. Question title: Na koji način su mjere uzrokovane corona virusom utjecale na aktivnosti Vaše organizacije:. Number of responses: 23 responses.">
            <a:extLst>
              <a:ext uri="{FF2B5EF4-FFF2-40B4-BE49-F238E27FC236}">
                <a16:creationId xmlns:a16="http://schemas.microsoft.com/office/drawing/2014/main" id="{F9E464E7-CDDF-4895-BC7F-5AFD19673F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" r="1" b="784"/>
          <a:stretch/>
        </p:blipFill>
        <p:spPr bwMode="auto">
          <a:xfrm>
            <a:off x="926743" y="1424409"/>
            <a:ext cx="1052512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0F94A6-A0A6-45D5-A97B-E3E59E69FA03}"/>
              </a:ext>
            </a:extLst>
          </p:cNvPr>
          <p:cNvSpPr txBox="1"/>
          <p:nvPr/>
        </p:nvSpPr>
        <p:spPr>
          <a:xfrm>
            <a:off x="998853" y="435921"/>
            <a:ext cx="10324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dirty="0"/>
              <a:t>Nešto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od </a:t>
            </a:r>
            <a:r>
              <a:rPr lang="en-US" dirty="0" err="1"/>
              <a:t>trećine</a:t>
            </a:r>
            <a:r>
              <a:rPr lang="en-US" dirty="0"/>
              <a:t> </a:t>
            </a:r>
            <a:r>
              <a:rPr lang="en-US" dirty="0" err="1"/>
              <a:t>organizacija</a:t>
            </a:r>
            <a:r>
              <a:rPr lang="hr-BA" dirty="0"/>
              <a:t> (</a:t>
            </a:r>
            <a:r>
              <a:rPr lang="en-US" dirty="0"/>
              <a:t>39</a:t>
            </a:r>
            <a:r>
              <a:rPr lang="hr-BA" dirty="0"/>
              <a:t>,</a:t>
            </a:r>
            <a:r>
              <a:rPr lang="en-US" dirty="0"/>
              <a:t>1</a:t>
            </a:r>
            <a:r>
              <a:rPr lang="hr-BA" dirty="0"/>
              <a:t>%)</a:t>
            </a:r>
            <a:r>
              <a:rPr lang="en-US" dirty="0"/>
              <a:t> je </a:t>
            </a:r>
            <a:r>
              <a:rPr lang="en-US" dirty="0" err="1"/>
              <a:t>uspjelo</a:t>
            </a:r>
            <a:r>
              <a:rPr lang="en-US" dirty="0"/>
              <a:t> </a:t>
            </a:r>
            <a:r>
              <a:rPr lang="en-US" dirty="0" err="1"/>
              <a:t>prilagoditi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online </a:t>
            </a:r>
            <a:r>
              <a:rPr lang="en-US" dirty="0" err="1"/>
              <a:t>okruženju</a:t>
            </a:r>
            <a:r>
              <a:rPr lang="en-US" dirty="0"/>
              <a:t>, </a:t>
            </a:r>
            <a:r>
              <a:rPr lang="en-US" dirty="0" err="1"/>
              <a:t>dok</a:t>
            </a:r>
            <a:r>
              <a:rPr lang="en-US" dirty="0"/>
              <a:t> se </a:t>
            </a:r>
            <a:r>
              <a:rPr lang="en-US" dirty="0" err="1"/>
              <a:t>trećina</a:t>
            </a:r>
            <a:r>
              <a:rPr lang="en-US" dirty="0"/>
              <a:t> </a:t>
            </a:r>
            <a:r>
              <a:rPr lang="en-US" dirty="0" err="1"/>
              <a:t>organizacija</a:t>
            </a:r>
            <a:r>
              <a:rPr lang="en-US" dirty="0"/>
              <a:t> </a:t>
            </a:r>
            <a:r>
              <a:rPr lang="en-US" dirty="0" err="1"/>
              <a:t>suočila</a:t>
            </a:r>
            <a:r>
              <a:rPr lang="en-US" dirty="0"/>
              <a:t> s </a:t>
            </a:r>
            <a:r>
              <a:rPr lang="en-US" dirty="0" err="1"/>
              <a:t>prestankom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hr-BA" dirty="0"/>
              <a:t>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86BB14-A3A3-40D1-8E87-A82F69BDE29E}"/>
              </a:ext>
            </a:extLst>
          </p:cNvPr>
          <p:cNvSpPr txBox="1"/>
          <p:nvPr/>
        </p:nvSpPr>
        <p:spPr>
          <a:xfrm>
            <a:off x="540066" y="6083811"/>
            <a:ext cx="4271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BA" dirty="0"/>
              <a:t>Tablica 1</a:t>
            </a:r>
            <a:r>
              <a:rPr lang="en-US" dirty="0"/>
              <a:t>5</a:t>
            </a:r>
            <a:r>
              <a:rPr lang="hr-BA" dirty="0"/>
              <a:t>. </a:t>
            </a:r>
            <a:r>
              <a:rPr lang="en-US" dirty="0" err="1"/>
              <a:t>Utjecaj</a:t>
            </a:r>
            <a:r>
              <a:rPr lang="en-US" dirty="0"/>
              <a:t> </a:t>
            </a:r>
            <a:r>
              <a:rPr lang="en-US" dirty="0" err="1"/>
              <a:t>mjera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rad </a:t>
            </a:r>
            <a:r>
              <a:rPr lang="en-US" dirty="0" err="1"/>
              <a:t>organizacija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1321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Forms response chart. Question title: Koji od navedenih je primarni izvor financiranja Vaše organizacije:. Number of responses: 23 responses.">
            <a:extLst>
              <a:ext uri="{FF2B5EF4-FFF2-40B4-BE49-F238E27FC236}">
                <a16:creationId xmlns:a16="http://schemas.microsoft.com/office/drawing/2014/main" id="{54C5827F-A3D4-4CBF-9034-B5198BC613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" r="1" b="784"/>
          <a:stretch/>
        </p:blipFill>
        <p:spPr bwMode="auto">
          <a:xfrm>
            <a:off x="676419" y="1410349"/>
            <a:ext cx="1052512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525C92-2417-4CC0-9D9D-F1C3D68C92E6}"/>
              </a:ext>
            </a:extLst>
          </p:cNvPr>
          <p:cNvSpPr txBox="1"/>
          <p:nvPr/>
        </p:nvSpPr>
        <p:spPr>
          <a:xfrm>
            <a:off x="540066" y="6083811"/>
            <a:ext cx="3676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BA" dirty="0"/>
              <a:t>Tablica 1</a:t>
            </a:r>
            <a:r>
              <a:rPr lang="en-US" dirty="0"/>
              <a:t>6</a:t>
            </a:r>
            <a:r>
              <a:rPr lang="hr-BA" dirty="0"/>
              <a:t>. </a:t>
            </a:r>
            <a:r>
              <a:rPr lang="en-US" dirty="0" err="1"/>
              <a:t>Primarni</a:t>
            </a:r>
            <a:r>
              <a:rPr lang="en-US" dirty="0"/>
              <a:t> </a:t>
            </a:r>
            <a:r>
              <a:rPr lang="en-US" dirty="0" err="1"/>
              <a:t>izvor</a:t>
            </a:r>
            <a:r>
              <a:rPr lang="en-US" dirty="0"/>
              <a:t> </a:t>
            </a:r>
            <a:r>
              <a:rPr lang="en-US" dirty="0" err="1"/>
              <a:t>financiranja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C898F6-CFA8-4C7A-94FF-380515F7043F}"/>
              </a:ext>
            </a:extLst>
          </p:cNvPr>
          <p:cNvSpPr txBox="1"/>
          <p:nvPr/>
        </p:nvSpPr>
        <p:spPr>
          <a:xfrm>
            <a:off x="998853" y="435921"/>
            <a:ext cx="10324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Gotovo</a:t>
            </a:r>
            <a:r>
              <a:rPr lang="en-US" dirty="0"/>
              <a:t> </a:t>
            </a:r>
            <a:r>
              <a:rPr lang="en-US" dirty="0" err="1"/>
              <a:t>pola</a:t>
            </a:r>
            <a:r>
              <a:rPr lang="en-US" dirty="0"/>
              <a:t> (47,8%) </a:t>
            </a:r>
            <a:r>
              <a:rPr lang="en-US" dirty="0" err="1"/>
              <a:t>organizacija</a:t>
            </a:r>
            <a:r>
              <a:rPr lang="en-US" dirty="0"/>
              <a:t> se </a:t>
            </a:r>
            <a:r>
              <a:rPr lang="en-US" dirty="0" err="1"/>
              <a:t>primarno</a:t>
            </a:r>
            <a:r>
              <a:rPr lang="en-US" dirty="0"/>
              <a:t> </a:t>
            </a:r>
            <a:r>
              <a:rPr lang="en-US" dirty="0" err="1"/>
              <a:t>financira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vlastitih</a:t>
            </a:r>
            <a:r>
              <a:rPr lang="en-US" dirty="0"/>
              <a:t> </a:t>
            </a:r>
            <a:r>
              <a:rPr lang="en-US" dirty="0" err="1"/>
              <a:t>izvora</a:t>
            </a:r>
            <a:r>
              <a:rPr lang="hr-BA" dirty="0"/>
              <a:t>.</a:t>
            </a:r>
            <a:r>
              <a:rPr lang="en-US" dirty="0"/>
              <a:t> </a:t>
            </a:r>
            <a:r>
              <a:rPr lang="en-US" dirty="0" err="1"/>
              <a:t>Imajući</a:t>
            </a:r>
            <a:r>
              <a:rPr lang="en-US" dirty="0"/>
              <a:t> u </a:t>
            </a:r>
            <a:r>
              <a:rPr lang="en-US" dirty="0" err="1"/>
              <a:t>vidu</a:t>
            </a:r>
            <a:r>
              <a:rPr lang="en-US" dirty="0"/>
              <a:t> taj </a:t>
            </a:r>
            <a:r>
              <a:rPr lang="en-US" dirty="0" err="1"/>
              <a:t>podatak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prethodne</a:t>
            </a:r>
            <a:r>
              <a:rPr lang="en-US" dirty="0"/>
              <a:t> - o </a:t>
            </a:r>
            <a:r>
              <a:rPr lang="en-US" dirty="0" err="1"/>
              <a:t>značajnom</a:t>
            </a:r>
            <a:r>
              <a:rPr lang="en-US" dirty="0"/>
              <a:t> </a:t>
            </a:r>
            <a:r>
              <a:rPr lang="en-US" dirty="0" err="1"/>
              <a:t>utjecaju</a:t>
            </a:r>
            <a:r>
              <a:rPr lang="en-US" dirty="0"/>
              <a:t> </a:t>
            </a:r>
            <a:r>
              <a:rPr lang="en-US" dirty="0" err="1"/>
              <a:t>posljedica</a:t>
            </a:r>
            <a:r>
              <a:rPr lang="en-US" dirty="0"/>
              <a:t> </a:t>
            </a:r>
            <a:r>
              <a:rPr lang="en-US" dirty="0" err="1"/>
              <a:t>pandemije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rad, </a:t>
            </a:r>
            <a:r>
              <a:rPr lang="en-US" dirty="0" err="1"/>
              <a:t>proizlazi</a:t>
            </a:r>
            <a:r>
              <a:rPr lang="en-US" dirty="0"/>
              <a:t> </a:t>
            </a:r>
            <a:r>
              <a:rPr lang="en-US" dirty="0" err="1"/>
              <a:t>problematika</a:t>
            </a:r>
            <a:r>
              <a:rPr lang="en-US" dirty="0"/>
              <a:t>, ne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daljnjeg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</a:t>
            </a:r>
            <a:r>
              <a:rPr lang="en-US" dirty="0" err="1"/>
              <a:t>organizacija</a:t>
            </a:r>
            <a:r>
              <a:rPr lang="en-US" dirty="0"/>
              <a:t>,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upitnosti</a:t>
            </a:r>
            <a:r>
              <a:rPr lang="en-US" dirty="0"/>
              <a:t> </a:t>
            </a:r>
            <a:r>
              <a:rPr lang="en-US" dirty="0" err="1"/>
              <a:t>njihovog</a:t>
            </a:r>
            <a:r>
              <a:rPr lang="en-US" dirty="0"/>
              <a:t> </a:t>
            </a:r>
            <a:r>
              <a:rPr lang="en-US" dirty="0" err="1"/>
              <a:t>opstanka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6354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570220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0" y="3808676"/>
            <a:ext cx="12192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90BA67A-4C0D-4A03-B9B7-B5185FDC11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484" y="1191796"/>
            <a:ext cx="10021446" cy="2976344"/>
          </a:xfrm>
        </p:spPr>
        <p:txBody>
          <a:bodyPr anchor="ctr">
            <a:normAutofit/>
          </a:bodyPr>
          <a:lstStyle/>
          <a:p>
            <a:pPr algn="l"/>
            <a:r>
              <a:rPr lang="hr-HR" sz="6600" b="1">
                <a:solidFill>
                  <a:srgbClr val="FFFFFF"/>
                </a:solidFill>
              </a:rPr>
              <a:t>UVOD</a:t>
            </a:r>
            <a:endParaRPr lang="en-US" sz="66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1486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5" name="Picture 1" descr="Forms response chart. Question title: U kojoj mjeri je situacija uzrokovana corona virusom utjecala na sljedeće načine financiranja:. Number of responses: .">
            <a:extLst>
              <a:ext uri="{FF2B5EF4-FFF2-40B4-BE49-F238E27FC236}">
                <a16:creationId xmlns:a16="http://schemas.microsoft.com/office/drawing/2014/main" id="{1464B8F1-4965-4CD4-98DF-59899B21DE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8"/>
          <a:stretch/>
        </p:blipFill>
        <p:spPr bwMode="auto">
          <a:xfrm>
            <a:off x="838200" y="754148"/>
            <a:ext cx="10515600" cy="49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2B66B09-B743-4D9C-ABFE-8BB22E16DE8A}"/>
              </a:ext>
            </a:extLst>
          </p:cNvPr>
          <p:cNvSpPr txBox="1"/>
          <p:nvPr/>
        </p:nvSpPr>
        <p:spPr>
          <a:xfrm>
            <a:off x="596464" y="6453698"/>
            <a:ext cx="5719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BA" dirty="0"/>
              <a:t>Tablica 1</a:t>
            </a:r>
            <a:r>
              <a:rPr lang="en-US" dirty="0"/>
              <a:t>7</a:t>
            </a:r>
            <a:r>
              <a:rPr lang="hr-BA" dirty="0"/>
              <a:t>. </a:t>
            </a:r>
            <a:r>
              <a:rPr lang="en-US" dirty="0" err="1"/>
              <a:t>Utjecaj</a:t>
            </a:r>
            <a:r>
              <a:rPr lang="en-US" dirty="0"/>
              <a:t> </a:t>
            </a:r>
            <a:r>
              <a:rPr lang="en-US" dirty="0" err="1"/>
              <a:t>pandemijske</a:t>
            </a:r>
            <a:r>
              <a:rPr lang="en-US" dirty="0"/>
              <a:t> </a:t>
            </a:r>
            <a:r>
              <a:rPr lang="en-US" dirty="0" err="1"/>
              <a:t>krize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načine</a:t>
            </a:r>
            <a:r>
              <a:rPr lang="en-US" dirty="0"/>
              <a:t> </a:t>
            </a:r>
            <a:r>
              <a:rPr lang="en-US" dirty="0" err="1"/>
              <a:t>financiranja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1937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F7AA27-E761-4B90-820B-12A9FCE90C56}"/>
              </a:ext>
            </a:extLst>
          </p:cNvPr>
          <p:cNvSpPr txBox="1"/>
          <p:nvPr/>
        </p:nvSpPr>
        <p:spPr>
          <a:xfrm>
            <a:off x="1282963" y="1238080"/>
            <a:ext cx="9849751" cy="13496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u="sng" dirty="0">
                <a:latin typeface="+mj-lt"/>
                <a:ea typeface="+mj-ea"/>
                <a:cs typeface="+mj-cs"/>
              </a:rPr>
              <a:t>NAČINI PRILAGODBE ZABRANI DRUŠTVENIH DOGAĐANJA</a:t>
            </a:r>
            <a:endParaRPr lang="en-US" sz="4200" u="sng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E897D1-2CD7-4390-8B6C-2E277246B86D}"/>
              </a:ext>
            </a:extLst>
          </p:cNvPr>
          <p:cNvSpPr txBox="1"/>
          <p:nvPr/>
        </p:nvSpPr>
        <p:spPr>
          <a:xfrm>
            <a:off x="1289304" y="2902913"/>
            <a:ext cx="9849751" cy="303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 err="1"/>
              <a:t>Ispitanicima</a:t>
            </a:r>
            <a:r>
              <a:rPr lang="en-US" sz="1600" dirty="0"/>
              <a:t> je </a:t>
            </a:r>
            <a:r>
              <a:rPr lang="en-US" sz="1600" dirty="0" err="1"/>
              <a:t>ponuđeno</a:t>
            </a:r>
            <a:r>
              <a:rPr lang="en-US" sz="1600" dirty="0"/>
              <a:t> </a:t>
            </a:r>
            <a:r>
              <a:rPr lang="en-US" sz="1600" dirty="0" err="1"/>
              <a:t>otvoreno</a:t>
            </a:r>
            <a:r>
              <a:rPr lang="en-US" sz="1600" dirty="0"/>
              <a:t> </a:t>
            </a:r>
            <a:r>
              <a:rPr lang="en-US" sz="1600" dirty="0" err="1"/>
              <a:t>pitanje</a:t>
            </a:r>
            <a:r>
              <a:rPr lang="en-US" sz="1600" dirty="0"/>
              <a:t> </a:t>
            </a:r>
            <a:r>
              <a:rPr lang="en-US" sz="1600" dirty="0" err="1"/>
              <a:t>gdje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eksplicirali</a:t>
            </a:r>
            <a:r>
              <a:rPr lang="en-US" sz="1600" dirty="0"/>
              <a:t> </a:t>
            </a:r>
            <a:r>
              <a:rPr lang="en-US" sz="1600" dirty="0" err="1"/>
              <a:t>svoje</a:t>
            </a:r>
            <a:r>
              <a:rPr lang="en-US" sz="1600" dirty="0"/>
              <a:t> </a:t>
            </a:r>
            <a:r>
              <a:rPr lang="en-US" sz="1600" dirty="0" err="1"/>
              <a:t>načine</a:t>
            </a:r>
            <a:r>
              <a:rPr lang="en-US" sz="1600" dirty="0"/>
              <a:t> </a:t>
            </a:r>
            <a:r>
              <a:rPr lang="en-US" sz="1600" dirty="0" err="1"/>
              <a:t>prilagodbe</a:t>
            </a:r>
            <a:r>
              <a:rPr lang="en-US" sz="1600" dirty="0"/>
              <a:t> </a:t>
            </a:r>
            <a:r>
              <a:rPr lang="en-US" sz="1600" dirty="0" err="1"/>
              <a:t>novonastaloj</a:t>
            </a:r>
            <a:r>
              <a:rPr lang="en-US" sz="1600" dirty="0"/>
              <a:t> </a:t>
            </a:r>
            <a:r>
              <a:rPr lang="en-US" sz="1600" dirty="0" err="1"/>
              <a:t>situaciji</a:t>
            </a:r>
            <a:endParaRPr lang="en-US" sz="1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Organizacije</a:t>
            </a:r>
            <a:r>
              <a:rPr lang="en-US" sz="1600" dirty="0"/>
              <a:t> </a:t>
            </a:r>
            <a:r>
              <a:rPr lang="en-US" sz="1600" dirty="0" err="1"/>
              <a:t>koje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bile u </a:t>
            </a:r>
            <a:r>
              <a:rPr lang="en-US" sz="1600" dirty="0" err="1"/>
              <a:t>mogućnosti</a:t>
            </a:r>
            <a:r>
              <a:rPr lang="en-US" sz="1600" dirty="0"/>
              <a:t>, </a:t>
            </a:r>
            <a:r>
              <a:rPr lang="en-US" sz="1600" dirty="0" err="1"/>
              <a:t>svoje</a:t>
            </a:r>
            <a:r>
              <a:rPr lang="en-US" sz="1600" dirty="0"/>
              <a:t> </a:t>
            </a:r>
            <a:r>
              <a:rPr lang="en-US" sz="1600" dirty="0" err="1"/>
              <a:t>aktivnosti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prilagodile</a:t>
            </a:r>
            <a:r>
              <a:rPr lang="en-US" sz="1600" dirty="0"/>
              <a:t> online </a:t>
            </a:r>
            <a:r>
              <a:rPr lang="en-US" sz="1600" dirty="0" err="1"/>
              <a:t>okruženju</a:t>
            </a:r>
            <a:r>
              <a:rPr lang="en-US" sz="1600" dirty="0"/>
              <a:t> (online </a:t>
            </a:r>
            <a:r>
              <a:rPr lang="en-US" sz="1600" dirty="0" err="1"/>
              <a:t>radionice</a:t>
            </a:r>
            <a:r>
              <a:rPr lang="en-US" sz="1600" dirty="0"/>
              <a:t>, </a:t>
            </a:r>
            <a:r>
              <a:rPr lang="en-US" sz="1600" dirty="0" err="1"/>
              <a:t>izložbe</a:t>
            </a:r>
            <a:r>
              <a:rPr lang="en-US" sz="1600" dirty="0"/>
              <a:t>, streaming, </a:t>
            </a:r>
            <a:r>
              <a:rPr lang="en-US" sz="1600" dirty="0" err="1"/>
              <a:t>jačanje</a:t>
            </a:r>
            <a:r>
              <a:rPr lang="en-US" sz="1600" dirty="0"/>
              <a:t> radio </a:t>
            </a:r>
            <a:r>
              <a:rPr lang="en-US" sz="1600" dirty="0" err="1"/>
              <a:t>sadržaja</a:t>
            </a:r>
            <a:r>
              <a:rPr lang="en-US" sz="1600" dirty="0"/>
              <a:t>…).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Organizacije</a:t>
            </a:r>
            <a:r>
              <a:rPr lang="en-US" sz="1600" dirty="0"/>
              <a:t> </a:t>
            </a:r>
            <a:r>
              <a:rPr lang="en-US" sz="1600" dirty="0" err="1"/>
              <a:t>čije</a:t>
            </a:r>
            <a:r>
              <a:rPr lang="en-US" sz="1600" dirty="0"/>
              <a:t> </a:t>
            </a:r>
            <a:r>
              <a:rPr lang="en-US" sz="1600" dirty="0" err="1"/>
              <a:t>aktivnosti</a:t>
            </a:r>
            <a:r>
              <a:rPr lang="en-US" sz="1600" dirty="0"/>
              <a:t> </a:t>
            </a:r>
            <a:r>
              <a:rPr lang="en-US" sz="1600" dirty="0" err="1"/>
              <a:t>zahtijevaju</a:t>
            </a:r>
            <a:r>
              <a:rPr lang="en-US" sz="1600" dirty="0"/>
              <a:t> face-to-face </a:t>
            </a:r>
            <a:r>
              <a:rPr lang="en-US" sz="1600" dirty="0" err="1"/>
              <a:t>kontakt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fizičku</a:t>
            </a:r>
            <a:r>
              <a:rPr lang="en-US" sz="1600" dirty="0"/>
              <a:t> </a:t>
            </a:r>
            <a:r>
              <a:rPr lang="en-US" sz="1600" dirty="0" err="1"/>
              <a:t>socijalizaciju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bile </a:t>
            </a:r>
            <a:r>
              <a:rPr lang="en-US" sz="1600" dirty="0" err="1"/>
              <a:t>primorane</a:t>
            </a:r>
            <a:r>
              <a:rPr lang="en-US" sz="1600" dirty="0"/>
              <a:t> </a:t>
            </a:r>
            <a:r>
              <a:rPr lang="en-US" sz="1600" dirty="0" err="1"/>
              <a:t>otkazati</a:t>
            </a:r>
            <a:r>
              <a:rPr lang="en-US" sz="1600" dirty="0"/>
              <a:t> </a:t>
            </a:r>
            <a:r>
              <a:rPr lang="en-US" sz="1600" dirty="0" err="1"/>
              <a:t>ili</a:t>
            </a:r>
            <a:r>
              <a:rPr lang="en-US" sz="1600" dirty="0"/>
              <a:t> </a:t>
            </a:r>
            <a:r>
              <a:rPr lang="en-US" sz="1600" dirty="0" err="1"/>
              <a:t>odgoditi</a:t>
            </a:r>
            <a:r>
              <a:rPr lang="en-US" sz="1600" dirty="0"/>
              <a:t> </a:t>
            </a:r>
            <a:r>
              <a:rPr lang="en-US" sz="1600" dirty="0" err="1"/>
              <a:t>svoje</a:t>
            </a:r>
            <a:r>
              <a:rPr lang="en-US" sz="1600" dirty="0"/>
              <a:t> </a:t>
            </a:r>
            <a:r>
              <a:rPr lang="en-US" sz="1600" dirty="0" err="1"/>
              <a:t>aktivnosti</a:t>
            </a:r>
            <a:r>
              <a:rPr lang="en-US" sz="1600" dirty="0"/>
              <a:t>.</a:t>
            </a:r>
            <a:br>
              <a:rPr lang="en-US" sz="1600" dirty="0"/>
            </a:br>
            <a:br>
              <a:rPr lang="en-US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332006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Forms response chart. Question title: Kako biste procijenili vlastitu mogućnost da publici/članovima osigurate sljedeći tip online aktivnosti u slučaju slične krize:. Number of responses: .">
            <a:extLst>
              <a:ext uri="{FF2B5EF4-FFF2-40B4-BE49-F238E27FC236}">
                <a16:creationId xmlns:a16="http://schemas.microsoft.com/office/drawing/2014/main" id="{DED900CC-8194-45D4-93A3-CCB0A4222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694972"/>
            <a:ext cx="10905066" cy="496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0B4469-78C4-46A6-9739-026E77D6CC4A}"/>
              </a:ext>
            </a:extLst>
          </p:cNvPr>
          <p:cNvSpPr txBox="1"/>
          <p:nvPr/>
        </p:nvSpPr>
        <p:spPr>
          <a:xfrm>
            <a:off x="643467" y="6287444"/>
            <a:ext cx="4739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BA" dirty="0"/>
              <a:t>Tablica 1</a:t>
            </a:r>
            <a:r>
              <a:rPr lang="en-US" dirty="0"/>
              <a:t>8</a:t>
            </a:r>
            <a:r>
              <a:rPr lang="hr-BA" dirty="0"/>
              <a:t>. </a:t>
            </a:r>
            <a:r>
              <a:rPr lang="en-US" dirty="0" err="1"/>
              <a:t>Mogućnost</a:t>
            </a:r>
            <a:r>
              <a:rPr lang="en-US" dirty="0"/>
              <a:t> </a:t>
            </a:r>
            <a:r>
              <a:rPr lang="en-US" dirty="0" err="1"/>
              <a:t>pružanja</a:t>
            </a:r>
            <a:r>
              <a:rPr lang="en-US" dirty="0"/>
              <a:t> online </a:t>
            </a:r>
            <a:r>
              <a:rPr lang="en-US" dirty="0" err="1"/>
              <a:t>aktivnosti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D10F38-1E8A-46E1-A2C5-9A18863F8034}"/>
              </a:ext>
            </a:extLst>
          </p:cNvPr>
          <p:cNvSpPr txBox="1"/>
          <p:nvPr/>
        </p:nvSpPr>
        <p:spPr>
          <a:xfrm>
            <a:off x="643467" y="201224"/>
            <a:ext cx="109050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Sukladno</a:t>
            </a:r>
            <a:r>
              <a:rPr lang="en-US" dirty="0"/>
              <a:t> </a:t>
            </a:r>
            <a:r>
              <a:rPr lang="en-US" dirty="0" err="1"/>
              <a:t>rezultatima</a:t>
            </a:r>
            <a:r>
              <a:rPr lang="en-US" dirty="0"/>
              <a:t> </a:t>
            </a:r>
            <a:r>
              <a:rPr lang="en-US" dirty="0" err="1"/>
              <a:t>anketnog</a:t>
            </a:r>
            <a:r>
              <a:rPr lang="en-US" dirty="0"/>
              <a:t> </a:t>
            </a:r>
            <a:r>
              <a:rPr lang="en-US" dirty="0" err="1"/>
              <a:t>upitnika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uzorku</a:t>
            </a:r>
            <a:r>
              <a:rPr lang="en-US" dirty="0"/>
              <a:t> </a:t>
            </a:r>
            <a:r>
              <a:rPr lang="en-US" dirty="0" err="1"/>
              <a:t>publike</a:t>
            </a:r>
            <a:r>
              <a:rPr lang="en-US" dirty="0"/>
              <a:t>, </a:t>
            </a:r>
            <a:r>
              <a:rPr lang="en-US" dirty="0" err="1"/>
              <a:t>organizacijama</a:t>
            </a:r>
            <a:r>
              <a:rPr lang="en-US" dirty="0"/>
              <a:t> je </a:t>
            </a:r>
            <a:r>
              <a:rPr lang="en-US" dirty="0" err="1"/>
              <a:t>postavljeno</a:t>
            </a:r>
            <a:r>
              <a:rPr lang="en-US" dirty="0"/>
              <a:t> </a:t>
            </a:r>
            <a:r>
              <a:rPr lang="en-US" dirty="0" err="1"/>
              <a:t>pitanje</a:t>
            </a:r>
            <a:r>
              <a:rPr lang="en-US" dirty="0"/>
              <a:t> </a:t>
            </a:r>
            <a:r>
              <a:rPr lang="en-US" dirty="0" err="1"/>
              <a:t>jesu</a:t>
            </a:r>
            <a:r>
              <a:rPr lang="en-US" dirty="0"/>
              <a:t> li u </a:t>
            </a:r>
            <a:r>
              <a:rPr lang="en-US" dirty="0" err="1"/>
              <a:t>mogućnosti</a:t>
            </a:r>
            <a:r>
              <a:rPr lang="en-US" dirty="0"/>
              <a:t> </a:t>
            </a:r>
            <a:r>
              <a:rPr lang="en-US" dirty="0" err="1"/>
              <a:t>publici</a:t>
            </a:r>
            <a:r>
              <a:rPr lang="en-US" dirty="0"/>
              <a:t> </a:t>
            </a:r>
            <a:r>
              <a:rPr lang="en-US" dirty="0" err="1"/>
              <a:t>pružiti</a:t>
            </a:r>
            <a:r>
              <a:rPr lang="en-US" dirty="0"/>
              <a:t> online </a:t>
            </a:r>
            <a:r>
              <a:rPr lang="en-US" dirty="0" err="1"/>
              <a:t>aktivnosti</a:t>
            </a:r>
            <a:r>
              <a:rPr lang="en-US" dirty="0"/>
              <a:t> od </a:t>
            </a:r>
            <a:r>
              <a:rPr lang="en-US" dirty="0" err="1"/>
              <a:t>interesa</a:t>
            </a:r>
            <a:r>
              <a:rPr lang="en-US" dirty="0"/>
              <a:t>, u </a:t>
            </a:r>
            <a:r>
              <a:rPr lang="en-US" dirty="0" err="1"/>
              <a:t>slučaju</a:t>
            </a:r>
            <a:r>
              <a:rPr lang="en-US" dirty="0"/>
              <a:t> </a:t>
            </a:r>
            <a:r>
              <a:rPr lang="en-US" dirty="0" err="1"/>
              <a:t>ponavljanja</a:t>
            </a:r>
            <a:r>
              <a:rPr lang="en-US" dirty="0"/>
              <a:t> </a:t>
            </a:r>
            <a:r>
              <a:rPr lang="en-US" dirty="0" err="1"/>
              <a:t>socijalnog</a:t>
            </a:r>
            <a:r>
              <a:rPr lang="en-US" dirty="0"/>
              <a:t> </a:t>
            </a:r>
            <a:r>
              <a:rPr lang="en-US" dirty="0" err="1"/>
              <a:t>distanciranja</a:t>
            </a:r>
            <a:r>
              <a:rPr lang="en-US" dirty="0"/>
              <a:t>. </a:t>
            </a:r>
            <a:r>
              <a:rPr lang="en-US" dirty="0" err="1"/>
              <a:t>Oblici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poput</a:t>
            </a:r>
            <a:r>
              <a:rPr lang="en-US" dirty="0"/>
              <a:t> online </a:t>
            </a:r>
            <a:r>
              <a:rPr lang="en-US" dirty="0" err="1"/>
              <a:t>stramanja</a:t>
            </a:r>
            <a:r>
              <a:rPr lang="en-US" dirty="0"/>
              <a:t> </a:t>
            </a:r>
            <a:r>
              <a:rPr lang="en-US" dirty="0" err="1"/>
              <a:t>glazbe</a:t>
            </a:r>
            <a:r>
              <a:rPr lang="en-US" dirty="0"/>
              <a:t>, </a:t>
            </a:r>
            <a:r>
              <a:rPr lang="en-US" dirty="0" err="1"/>
              <a:t>filmovi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izložbe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izvedive</a:t>
            </a:r>
            <a:r>
              <a:rPr lang="en-US" dirty="0"/>
              <a:t> u </a:t>
            </a:r>
            <a:r>
              <a:rPr lang="en-US" dirty="0" err="1"/>
              <a:t>budućnosti</a:t>
            </a:r>
            <a:r>
              <a:rPr lang="en-US" dirty="0"/>
              <a:t>. </a:t>
            </a:r>
            <a:r>
              <a:rPr lang="en-US" dirty="0" err="1"/>
              <a:t>Naknadnim</a:t>
            </a:r>
            <a:r>
              <a:rPr lang="en-US" dirty="0"/>
              <a:t> </a:t>
            </a:r>
            <a:r>
              <a:rPr lang="en-US" dirty="0" err="1"/>
              <a:t>otvorenim</a:t>
            </a:r>
            <a:r>
              <a:rPr lang="en-US" dirty="0"/>
              <a:t> </a:t>
            </a:r>
            <a:r>
              <a:rPr lang="en-US" dirty="0" err="1"/>
              <a:t>pitanjem</a:t>
            </a:r>
            <a:r>
              <a:rPr lang="en-US" dirty="0"/>
              <a:t> o </a:t>
            </a:r>
            <a:r>
              <a:rPr lang="en-US" dirty="0" err="1"/>
              <a:t>potencijalnim</a:t>
            </a:r>
            <a:r>
              <a:rPr lang="en-US" dirty="0"/>
              <a:t> </a:t>
            </a:r>
            <a:r>
              <a:rPr lang="en-US" dirty="0" err="1"/>
              <a:t>oblicima</a:t>
            </a:r>
            <a:r>
              <a:rPr lang="en-US" dirty="0"/>
              <a:t> online </a:t>
            </a:r>
            <a:r>
              <a:rPr lang="en-US" dirty="0" err="1"/>
              <a:t>aktivnosti</a:t>
            </a:r>
            <a:r>
              <a:rPr lang="en-US" dirty="0"/>
              <a:t> je </a:t>
            </a:r>
            <a:r>
              <a:rPr lang="en-US" dirty="0" err="1"/>
              <a:t>izjašnjeno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se </a:t>
            </a:r>
            <a:r>
              <a:rPr lang="en-US" dirty="0" err="1"/>
              <a:t>preseljenje</a:t>
            </a:r>
            <a:r>
              <a:rPr lang="en-US" dirty="0"/>
              <a:t> u online proctor </a:t>
            </a:r>
            <a:r>
              <a:rPr lang="en-US" dirty="0" err="1"/>
              <a:t>vidi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dopuna</a:t>
            </a:r>
            <a:r>
              <a:rPr lang="en-US" dirty="0"/>
              <a:t> </a:t>
            </a:r>
            <a:r>
              <a:rPr lang="en-US" dirty="0" err="1"/>
              <a:t>sadržaja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ne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zamjena</a:t>
            </a:r>
            <a:r>
              <a:rPr lang="en-US" dirty="0"/>
              <a:t> </a:t>
            </a:r>
            <a:r>
              <a:rPr lang="en-US" dirty="0" err="1"/>
              <a:t>postojećih</a:t>
            </a:r>
            <a:r>
              <a:rPr lang="en-US" dirty="0"/>
              <a:t> </a:t>
            </a:r>
            <a:r>
              <a:rPr lang="en-US" dirty="0" err="1"/>
              <a:t>programa</a:t>
            </a:r>
            <a:r>
              <a:rPr lang="en-US" dirty="0"/>
              <a:t> </a:t>
            </a:r>
            <a:r>
              <a:rPr lang="en-US" dirty="0" err="1"/>
              <a:t>uživo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6479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6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49" name="Picture 1" descr="Forms response chart. Question title: Koje su najveće prepreke koje vidite u budućem radu u uvjetima “nove normalnosti” (distanciranja, pridržavanja pravila, potencijalnog novog vala virusa i ponovnog uvođenja mjera itd.)?. Number of responses: 23 responses.">
            <a:extLst>
              <a:ext uri="{FF2B5EF4-FFF2-40B4-BE49-F238E27FC236}">
                <a16:creationId xmlns:a16="http://schemas.microsoft.com/office/drawing/2014/main" id="{392E5256-C59D-4DDA-8C57-282BE120CA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" r="-1" b="-1"/>
          <a:stretch/>
        </p:blipFill>
        <p:spPr bwMode="auto">
          <a:xfrm>
            <a:off x="643467" y="1470307"/>
            <a:ext cx="10515602" cy="538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3ED2F3-FDA8-42FD-A4A8-A48451C222EC}"/>
              </a:ext>
            </a:extLst>
          </p:cNvPr>
          <p:cNvSpPr txBox="1"/>
          <p:nvPr/>
        </p:nvSpPr>
        <p:spPr>
          <a:xfrm>
            <a:off x="643467" y="6287444"/>
            <a:ext cx="4454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BA" dirty="0"/>
              <a:t>Tablica 1</a:t>
            </a:r>
            <a:r>
              <a:rPr lang="en-US" dirty="0"/>
              <a:t>9</a:t>
            </a:r>
            <a:r>
              <a:rPr lang="hr-BA" dirty="0"/>
              <a:t>. </a:t>
            </a:r>
            <a:r>
              <a:rPr lang="en-US" dirty="0" err="1"/>
              <a:t>Najveće</a:t>
            </a:r>
            <a:r>
              <a:rPr lang="en-US" dirty="0"/>
              <a:t> </a:t>
            </a:r>
            <a:r>
              <a:rPr lang="en-US" dirty="0" err="1"/>
              <a:t>prepreke</a:t>
            </a:r>
            <a:r>
              <a:rPr lang="en-US" dirty="0"/>
              <a:t> u </a:t>
            </a:r>
            <a:r>
              <a:rPr lang="en-US" dirty="0" err="1"/>
              <a:t>budućem</a:t>
            </a:r>
            <a:r>
              <a:rPr lang="en-US" dirty="0"/>
              <a:t> </a:t>
            </a:r>
            <a:r>
              <a:rPr lang="en-US" dirty="0" err="1"/>
              <a:t>radu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B8308C-57B6-4EE8-AC0A-C72F2E76A566}"/>
              </a:ext>
            </a:extLst>
          </p:cNvPr>
          <p:cNvSpPr txBox="1"/>
          <p:nvPr/>
        </p:nvSpPr>
        <p:spPr>
          <a:xfrm>
            <a:off x="643467" y="201224"/>
            <a:ext cx="109050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Od </a:t>
            </a:r>
            <a:r>
              <a:rPr lang="en-US" dirty="0" err="1"/>
              <a:t>navedenih</a:t>
            </a:r>
            <a:r>
              <a:rPr lang="en-US" dirty="0"/>
              <a:t> </a:t>
            </a:r>
            <a:r>
              <a:rPr lang="en-US" dirty="0" err="1"/>
              <a:t>prepreka</a:t>
            </a:r>
            <a:r>
              <a:rPr lang="en-US" dirty="0"/>
              <a:t> </a:t>
            </a:r>
            <a:r>
              <a:rPr lang="en-US" dirty="0" err="1"/>
              <a:t>budućeg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, </a:t>
            </a:r>
            <a:r>
              <a:rPr lang="en-US" dirty="0" err="1"/>
              <a:t>značajno</a:t>
            </a:r>
            <a:r>
              <a:rPr lang="en-US" dirty="0"/>
              <a:t> se </a:t>
            </a:r>
            <a:r>
              <a:rPr lang="en-US" dirty="0" err="1"/>
              <a:t>ističu</a:t>
            </a:r>
            <a:r>
              <a:rPr lang="en-US" dirty="0"/>
              <a:t> </a:t>
            </a:r>
            <a:r>
              <a:rPr lang="en-US" b="1" dirty="0" err="1"/>
              <a:t>potpuni</a:t>
            </a:r>
            <a:r>
              <a:rPr lang="en-US" b="1" dirty="0"/>
              <a:t> </a:t>
            </a:r>
            <a:r>
              <a:rPr lang="en-US" b="1" dirty="0" err="1"/>
              <a:t>kolaps</a:t>
            </a:r>
            <a:r>
              <a:rPr lang="en-US" b="1" dirty="0"/>
              <a:t> </a:t>
            </a:r>
            <a:r>
              <a:rPr lang="en-US" b="1" dirty="0" err="1"/>
              <a:t>ekonomskog</a:t>
            </a:r>
            <a:r>
              <a:rPr lang="en-US" b="1" dirty="0"/>
              <a:t> </a:t>
            </a:r>
            <a:r>
              <a:rPr lang="en-US" b="1" dirty="0" err="1"/>
              <a:t>sustava</a:t>
            </a:r>
            <a:r>
              <a:rPr lang="en-US" b="1" dirty="0"/>
              <a:t> </a:t>
            </a:r>
            <a:r>
              <a:rPr lang="en-US" b="1" dirty="0" err="1"/>
              <a:t>koji</a:t>
            </a:r>
            <a:r>
              <a:rPr lang="en-US" b="1" dirty="0"/>
              <a:t> </a:t>
            </a:r>
            <a:r>
              <a:rPr lang="en-US" b="1" dirty="0" err="1"/>
              <a:t>će</a:t>
            </a:r>
            <a:r>
              <a:rPr lang="en-US" b="1" dirty="0"/>
              <a:t> se </a:t>
            </a:r>
            <a:r>
              <a:rPr lang="en-US" b="1" dirty="0" err="1"/>
              <a:t>odraziti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sve</a:t>
            </a:r>
            <a:r>
              <a:rPr lang="en-US" b="1" dirty="0"/>
              <a:t> </a:t>
            </a:r>
            <a:r>
              <a:rPr lang="en-US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nedostatak</a:t>
            </a:r>
            <a:r>
              <a:rPr lang="en-US" b="1" dirty="0"/>
              <a:t> </a:t>
            </a:r>
            <a:r>
              <a:rPr lang="en-US" b="1" dirty="0" err="1"/>
              <a:t>financija</a:t>
            </a:r>
            <a:r>
              <a:rPr lang="en-US" b="1" dirty="0"/>
              <a:t>/</a:t>
            </a:r>
            <a:r>
              <a:rPr lang="en-US" b="1" dirty="0" err="1"/>
              <a:t>ukidanje</a:t>
            </a:r>
            <a:r>
              <a:rPr lang="en-US" b="1" dirty="0"/>
              <a:t> </a:t>
            </a:r>
            <a:r>
              <a:rPr lang="en-US" b="1" dirty="0" err="1"/>
              <a:t>ulaganja</a:t>
            </a:r>
            <a:r>
              <a:rPr lang="en-US" b="1" dirty="0"/>
              <a:t> u </a:t>
            </a:r>
            <a:r>
              <a:rPr lang="en-US" b="1" dirty="0" err="1"/>
              <a:t>kulturu</a:t>
            </a:r>
            <a:r>
              <a:rPr lang="en-US" dirty="0"/>
              <a:t>. </a:t>
            </a:r>
            <a:r>
              <a:rPr lang="en-US" dirty="0" err="1"/>
              <a:t>Ovaj</a:t>
            </a:r>
            <a:r>
              <a:rPr lang="en-US" dirty="0"/>
              <a:t> </a:t>
            </a:r>
            <a:r>
              <a:rPr lang="en-US" dirty="0" err="1"/>
              <a:t>podatak</a:t>
            </a:r>
            <a:r>
              <a:rPr lang="en-US" dirty="0"/>
              <a:t> </a:t>
            </a:r>
            <a:r>
              <a:rPr lang="en-US" dirty="0" err="1"/>
              <a:t>dodatno</a:t>
            </a:r>
            <a:r>
              <a:rPr lang="en-US" dirty="0"/>
              <a:t> </a:t>
            </a:r>
            <a:r>
              <a:rPr lang="en-US" dirty="0" err="1"/>
              <a:t>ističe</a:t>
            </a:r>
            <a:r>
              <a:rPr lang="en-US" dirty="0"/>
              <a:t> </a:t>
            </a:r>
            <a:r>
              <a:rPr lang="en-US" u="sng" dirty="0" err="1"/>
              <a:t>važnost</a:t>
            </a:r>
            <a:r>
              <a:rPr lang="en-US" u="sng" dirty="0"/>
              <a:t> </a:t>
            </a:r>
            <a:r>
              <a:rPr lang="en-US" u="sng" dirty="0" err="1"/>
              <a:t>financijske</a:t>
            </a:r>
            <a:r>
              <a:rPr lang="en-US" u="sng" dirty="0"/>
              <a:t> </a:t>
            </a:r>
            <a:r>
              <a:rPr lang="en-US" u="sng" dirty="0" err="1"/>
              <a:t>potpore</a:t>
            </a:r>
            <a:r>
              <a:rPr lang="en-US" u="sng" dirty="0"/>
              <a:t> </a:t>
            </a:r>
            <a:r>
              <a:rPr lang="en-US" u="sng" dirty="0" err="1"/>
              <a:t>organizacijama</a:t>
            </a:r>
            <a:r>
              <a:rPr lang="en-US" u="sng" dirty="0"/>
              <a:t> </a:t>
            </a:r>
            <a:r>
              <a:rPr lang="en-US" u="sng" dirty="0" err="1"/>
              <a:t>kako</a:t>
            </a:r>
            <a:r>
              <a:rPr lang="en-US" u="sng" dirty="0"/>
              <a:t> bi se </a:t>
            </a:r>
            <a:r>
              <a:rPr lang="en-US" u="sng" dirty="0" err="1"/>
              <a:t>osigurao</a:t>
            </a:r>
            <a:r>
              <a:rPr lang="en-US" u="sng" dirty="0"/>
              <a:t> </a:t>
            </a:r>
            <a:r>
              <a:rPr lang="en-US" u="sng" dirty="0" err="1"/>
              <a:t>kontinuitet</a:t>
            </a:r>
            <a:r>
              <a:rPr lang="en-US" u="sng" dirty="0"/>
              <a:t> </a:t>
            </a:r>
            <a:r>
              <a:rPr lang="en-US" u="sng" dirty="0" err="1"/>
              <a:t>njihovog</a:t>
            </a:r>
            <a:r>
              <a:rPr lang="en-US" u="sng" dirty="0"/>
              <a:t> </a:t>
            </a:r>
            <a:r>
              <a:rPr lang="en-US" u="sng" dirty="0" err="1"/>
              <a:t>rada</a:t>
            </a:r>
            <a:r>
              <a:rPr lang="en-US" u="sng" dirty="0"/>
              <a:t> i </a:t>
            </a:r>
            <a:r>
              <a:rPr lang="en-US" u="sng" dirty="0" err="1"/>
              <a:t>opstanak</a:t>
            </a:r>
            <a:r>
              <a:rPr lang="en-US" dirty="0"/>
              <a:t>. </a:t>
            </a:r>
            <a:r>
              <a:rPr lang="en-US" dirty="0" err="1"/>
              <a:t>Slijede</a:t>
            </a:r>
            <a:r>
              <a:rPr lang="en-US" dirty="0"/>
              <a:t> </a:t>
            </a:r>
            <a:r>
              <a:rPr lang="en-US" dirty="0" err="1"/>
              <a:t>prepreke</a:t>
            </a:r>
            <a:r>
              <a:rPr lang="en-US" dirty="0"/>
              <a:t> </a:t>
            </a:r>
            <a:r>
              <a:rPr lang="en-US" dirty="0" err="1"/>
              <a:t>poput</a:t>
            </a:r>
            <a:r>
              <a:rPr lang="en-US" dirty="0"/>
              <a:t> </a:t>
            </a:r>
            <a:r>
              <a:rPr lang="en-US" dirty="0" err="1"/>
              <a:t>neadekvatne</a:t>
            </a:r>
            <a:r>
              <a:rPr lang="en-US" dirty="0"/>
              <a:t> </a:t>
            </a:r>
            <a:r>
              <a:rPr lang="en-US" dirty="0" err="1"/>
              <a:t>infrastrukture</a:t>
            </a:r>
            <a:r>
              <a:rPr lang="en-US" dirty="0"/>
              <a:t> </a:t>
            </a:r>
            <a:r>
              <a:rPr lang="en-US" dirty="0" err="1"/>
              <a:t>potrebne</a:t>
            </a:r>
            <a:r>
              <a:rPr lang="en-US" dirty="0"/>
              <a:t> za </a:t>
            </a:r>
            <a:r>
              <a:rPr lang="en-US" dirty="0" err="1"/>
              <a:t>izvođenje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djelovanje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novim</a:t>
            </a:r>
            <a:r>
              <a:rPr lang="en-US" dirty="0"/>
              <a:t> </a:t>
            </a:r>
            <a:r>
              <a:rPr lang="en-US" dirty="0" err="1"/>
              <a:t>uvjetima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nemogućnost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online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“</a:t>
            </a:r>
            <a:r>
              <a:rPr lang="en-US" dirty="0" err="1"/>
              <a:t>novim</a:t>
            </a:r>
            <a:r>
              <a:rPr lang="en-US" dirty="0"/>
              <a:t>” </a:t>
            </a:r>
            <a:r>
              <a:rPr lang="en-US" dirty="0" err="1"/>
              <a:t>uvjetima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91395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Forms response chart. Question title: Kada gledate na budućnost svoje organizacije, jeste li optimistični?. Number of responses: 23 responses.">
            <a:extLst>
              <a:ext uri="{FF2B5EF4-FFF2-40B4-BE49-F238E27FC236}">
                <a16:creationId xmlns:a16="http://schemas.microsoft.com/office/drawing/2014/main" id="{08AD9B64-5F96-4ECE-84E4-3670D1AD60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6" r="1" b="10"/>
          <a:stretch/>
        </p:blipFill>
        <p:spPr bwMode="auto">
          <a:xfrm>
            <a:off x="828675" y="1825626"/>
            <a:ext cx="1052512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D815F5-697E-482D-891D-CE293C087EA9}"/>
              </a:ext>
            </a:extLst>
          </p:cNvPr>
          <p:cNvSpPr txBox="1"/>
          <p:nvPr/>
        </p:nvSpPr>
        <p:spPr>
          <a:xfrm>
            <a:off x="643467" y="6287444"/>
            <a:ext cx="404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BA" dirty="0"/>
              <a:t>Tablica </a:t>
            </a:r>
            <a:r>
              <a:rPr lang="en-US" dirty="0"/>
              <a:t>20</a:t>
            </a:r>
            <a:r>
              <a:rPr lang="hr-BA" dirty="0"/>
              <a:t>. </a:t>
            </a:r>
            <a:r>
              <a:rPr lang="en-US" dirty="0" err="1"/>
              <a:t>Stav</a:t>
            </a:r>
            <a:r>
              <a:rPr lang="en-US" dirty="0"/>
              <a:t> o </a:t>
            </a:r>
            <a:r>
              <a:rPr lang="en-US" dirty="0" err="1"/>
              <a:t>budućnosti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BCF9B0-8A2D-4FD7-A79B-BCEE86FFFA05}"/>
              </a:ext>
            </a:extLst>
          </p:cNvPr>
          <p:cNvSpPr txBox="1"/>
          <p:nvPr/>
        </p:nvSpPr>
        <p:spPr>
          <a:xfrm>
            <a:off x="643467" y="201224"/>
            <a:ext cx="10905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Unatoč</a:t>
            </a:r>
            <a:r>
              <a:rPr lang="en-US" dirty="0"/>
              <a:t> </a:t>
            </a:r>
            <a:r>
              <a:rPr lang="en-US" dirty="0" err="1"/>
              <a:t>trenutnoj</a:t>
            </a:r>
            <a:r>
              <a:rPr lang="en-US" dirty="0"/>
              <a:t> </a:t>
            </a:r>
            <a:r>
              <a:rPr lang="en-US" dirty="0" err="1"/>
              <a:t>nepovoljnoj</a:t>
            </a:r>
            <a:r>
              <a:rPr lang="en-US" dirty="0"/>
              <a:t> </a:t>
            </a:r>
            <a:r>
              <a:rPr lang="en-US" dirty="0" err="1"/>
              <a:t>situaciji</a:t>
            </a:r>
            <a:r>
              <a:rPr lang="en-US" dirty="0"/>
              <a:t>, </a:t>
            </a:r>
            <a:r>
              <a:rPr lang="en-US" dirty="0" err="1"/>
              <a:t>nešto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od </a:t>
            </a:r>
            <a:r>
              <a:rPr lang="en-US" dirty="0" err="1"/>
              <a:t>trećine</a:t>
            </a:r>
            <a:r>
              <a:rPr lang="en-US" dirty="0"/>
              <a:t> (34,8%) </a:t>
            </a:r>
            <a:r>
              <a:rPr lang="en-US" dirty="0" err="1"/>
              <a:t>organizacija</a:t>
            </a:r>
            <a:r>
              <a:rPr lang="en-US" dirty="0"/>
              <a:t> je </a:t>
            </a:r>
            <a:r>
              <a:rPr lang="en-US" dirty="0" err="1"/>
              <a:t>optimističnog</a:t>
            </a:r>
            <a:r>
              <a:rPr lang="en-US" dirty="0"/>
              <a:t> </a:t>
            </a:r>
            <a:r>
              <a:rPr lang="en-US" dirty="0" err="1"/>
              <a:t>stava</a:t>
            </a:r>
            <a:r>
              <a:rPr lang="en-US" dirty="0"/>
              <a:t> po </a:t>
            </a:r>
            <a:r>
              <a:rPr lang="en-US" dirty="0" err="1"/>
              <a:t>pitanju</a:t>
            </a:r>
            <a:r>
              <a:rPr lang="en-US" dirty="0"/>
              <a:t> </a:t>
            </a:r>
            <a:r>
              <a:rPr lang="en-US" dirty="0" err="1"/>
              <a:t>budućnosti</a:t>
            </a:r>
            <a:r>
              <a:rPr lang="en-US" dirty="0"/>
              <a:t>. </a:t>
            </a:r>
            <a:r>
              <a:rPr lang="en-US" dirty="0" err="1"/>
              <a:t>Njih</a:t>
            </a:r>
            <a:r>
              <a:rPr lang="en-US" dirty="0"/>
              <a:t> 8,7%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pak</a:t>
            </a:r>
            <a:r>
              <a:rPr lang="en-US" dirty="0"/>
              <a:t> </a:t>
            </a:r>
            <a:r>
              <a:rPr lang="en-US" dirty="0" err="1"/>
              <a:t>izrazito</a:t>
            </a:r>
            <a:r>
              <a:rPr lang="en-US" dirty="0"/>
              <a:t> </a:t>
            </a:r>
            <a:r>
              <a:rPr lang="en-US" dirty="0" err="1"/>
              <a:t>negativnog</a:t>
            </a:r>
            <a:r>
              <a:rPr lang="en-US" dirty="0"/>
              <a:t> </a:t>
            </a:r>
            <a:r>
              <a:rPr lang="en-US" dirty="0" err="1"/>
              <a:t>stava</a:t>
            </a:r>
            <a:r>
              <a:rPr lang="en-US" dirty="0"/>
              <a:t>. </a:t>
            </a:r>
            <a:r>
              <a:rPr lang="en-US" dirty="0" err="1"/>
              <a:t>Analizirajući</a:t>
            </a:r>
            <a:r>
              <a:rPr lang="en-US" dirty="0"/>
              <a:t> </a:t>
            </a:r>
            <a:r>
              <a:rPr lang="en-US" dirty="0" err="1"/>
              <a:t>rezultate</a:t>
            </a:r>
            <a:r>
              <a:rPr lang="en-US" dirty="0"/>
              <a:t>, </a:t>
            </a:r>
            <a:r>
              <a:rPr lang="en-US" dirty="0" err="1"/>
              <a:t>potrebno</a:t>
            </a:r>
            <a:r>
              <a:rPr lang="en-US" dirty="0"/>
              <a:t> je </a:t>
            </a:r>
            <a:r>
              <a:rPr lang="en-US" dirty="0" err="1"/>
              <a:t>imati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umu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se </a:t>
            </a:r>
            <a:r>
              <a:rPr lang="en-US" dirty="0" err="1"/>
              <a:t>organizacije</a:t>
            </a:r>
            <a:r>
              <a:rPr lang="en-US" dirty="0"/>
              <a:t> </a:t>
            </a:r>
            <a:r>
              <a:rPr lang="en-US" dirty="0" err="1"/>
              <a:t>razlikuju</a:t>
            </a:r>
            <a:r>
              <a:rPr lang="en-US" dirty="0"/>
              <a:t> po </a:t>
            </a:r>
            <a:r>
              <a:rPr lang="en-US" dirty="0" err="1"/>
              <a:t>tipu</a:t>
            </a:r>
            <a:r>
              <a:rPr lang="en-US" dirty="0"/>
              <a:t> </a:t>
            </a:r>
            <a:r>
              <a:rPr lang="en-US" dirty="0" err="1"/>
              <a:t>ustrojstva</a:t>
            </a:r>
            <a:r>
              <a:rPr lang="en-US" dirty="0"/>
              <a:t>, </a:t>
            </a:r>
            <a:r>
              <a:rPr lang="en-US" dirty="0" err="1"/>
              <a:t>aktivnostima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sadržajima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pružaju</a:t>
            </a:r>
            <a:r>
              <a:rPr lang="en-US" dirty="0"/>
              <a:t>. U </a:t>
            </a:r>
            <a:r>
              <a:rPr lang="en-US" dirty="0" err="1"/>
              <a:t>novonastaloj</a:t>
            </a:r>
            <a:r>
              <a:rPr lang="en-US" dirty="0"/>
              <a:t> </a:t>
            </a:r>
            <a:r>
              <a:rPr lang="en-US" dirty="0" err="1"/>
              <a:t>situaciji</a:t>
            </a:r>
            <a:r>
              <a:rPr lang="en-US" dirty="0"/>
              <a:t> </a:t>
            </a:r>
            <a:r>
              <a:rPr lang="en-US" dirty="0" err="1"/>
              <a:t>neke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se </a:t>
            </a:r>
            <a:r>
              <a:rPr lang="en-US" dirty="0" err="1"/>
              <a:t>prilagodile</a:t>
            </a:r>
            <a:r>
              <a:rPr lang="en-US" dirty="0"/>
              <a:t> </a:t>
            </a:r>
            <a:r>
              <a:rPr lang="en-US" dirty="0" err="1"/>
              <a:t>uvjetima</a:t>
            </a:r>
            <a:r>
              <a:rPr lang="en-US" dirty="0"/>
              <a:t>, </a:t>
            </a:r>
            <a:r>
              <a:rPr lang="en-US" dirty="0" err="1"/>
              <a:t>neke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manje</a:t>
            </a:r>
            <a:r>
              <a:rPr lang="en-US" dirty="0"/>
              <a:t> </a:t>
            </a:r>
            <a:r>
              <a:rPr lang="en-US" dirty="0" err="1"/>
              <a:t>pogođene</a:t>
            </a:r>
            <a:r>
              <a:rPr lang="en-US" dirty="0"/>
              <a:t> </a:t>
            </a:r>
            <a:r>
              <a:rPr lang="en-US" dirty="0" err="1"/>
              <a:t>posljedicama</a:t>
            </a:r>
            <a:r>
              <a:rPr lang="en-US" dirty="0"/>
              <a:t>, a </a:t>
            </a:r>
            <a:r>
              <a:rPr lang="en-US" dirty="0" err="1"/>
              <a:t>neke</a:t>
            </a:r>
            <a:r>
              <a:rPr lang="en-US" dirty="0"/>
              <a:t> </a:t>
            </a:r>
            <a:r>
              <a:rPr lang="en-US" dirty="0" err="1"/>
              <a:t>znatno</a:t>
            </a:r>
            <a:r>
              <a:rPr lang="en-US" dirty="0"/>
              <a:t>, </a:t>
            </a:r>
            <a:r>
              <a:rPr lang="en-US" dirty="0" err="1"/>
              <a:t>ovisno</a:t>
            </a:r>
            <a:r>
              <a:rPr lang="en-US" dirty="0"/>
              <a:t> o </a:t>
            </a:r>
            <a:r>
              <a:rPr lang="en-US" dirty="0" err="1"/>
              <a:t>prirodi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2702259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2968546D-3AF1-4E75-911C-04954D15BA03}"/>
              </a:ext>
            </a:extLst>
          </p:cNvPr>
          <p:cNvSpPr/>
          <p:nvPr/>
        </p:nvSpPr>
        <p:spPr>
          <a:xfrm>
            <a:off x="1313895" y="3622089"/>
            <a:ext cx="9170633" cy="2334828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DDC2D-73D2-42E2-9825-1AE2C6036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971" y="369686"/>
            <a:ext cx="10515600" cy="63063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Za </a:t>
            </a:r>
            <a:r>
              <a:rPr lang="en-US" sz="1800" dirty="0" err="1"/>
              <a:t>kraj</a:t>
            </a:r>
            <a:r>
              <a:rPr lang="en-US" sz="1800" dirty="0"/>
              <a:t> </a:t>
            </a:r>
            <a:r>
              <a:rPr lang="en-US" sz="1800" dirty="0" err="1"/>
              <a:t>anketnog</a:t>
            </a:r>
            <a:r>
              <a:rPr lang="en-US" sz="1800" dirty="0"/>
              <a:t> </a:t>
            </a:r>
            <a:r>
              <a:rPr lang="en-US" sz="1800" dirty="0" err="1"/>
              <a:t>upitnika</a:t>
            </a:r>
            <a:r>
              <a:rPr lang="en-US" sz="1800" dirty="0"/>
              <a:t>, </a:t>
            </a:r>
            <a:r>
              <a:rPr lang="en-US" sz="1800" dirty="0" err="1"/>
              <a:t>ispitanicima</a:t>
            </a:r>
            <a:r>
              <a:rPr lang="en-US" sz="1800" dirty="0"/>
              <a:t> je </a:t>
            </a:r>
            <a:r>
              <a:rPr lang="en-US" sz="1800" dirty="0" err="1"/>
              <a:t>postavljeno</a:t>
            </a:r>
            <a:r>
              <a:rPr lang="en-US" sz="1800" dirty="0"/>
              <a:t> </a:t>
            </a:r>
            <a:r>
              <a:rPr lang="en-US" sz="1800" dirty="0" err="1"/>
              <a:t>otvoreno</a:t>
            </a:r>
            <a:r>
              <a:rPr lang="en-US" sz="1800" dirty="0"/>
              <a:t> </a:t>
            </a:r>
            <a:r>
              <a:rPr lang="en-US" sz="1800" dirty="0" err="1"/>
              <a:t>pitanje</a:t>
            </a:r>
            <a:r>
              <a:rPr lang="en-US" sz="1800" dirty="0"/>
              <a:t> </a:t>
            </a:r>
            <a:r>
              <a:rPr lang="en-US" sz="1800" dirty="0" err="1"/>
              <a:t>koje</a:t>
            </a:r>
            <a:r>
              <a:rPr lang="en-US" sz="1800" dirty="0"/>
              <a:t> je </a:t>
            </a:r>
            <a:r>
              <a:rPr lang="en-US" sz="1800" dirty="0" err="1"/>
              <a:t>glasilo</a:t>
            </a:r>
            <a:r>
              <a:rPr lang="en-US" sz="1800" dirty="0"/>
              <a:t>: </a:t>
            </a:r>
            <a:r>
              <a:rPr lang="en-US" sz="1800" b="1" i="1" dirty="0"/>
              <a:t>“</a:t>
            </a:r>
            <a:r>
              <a:rPr lang="en-US" sz="1800" b="1" i="1" dirty="0" err="1"/>
              <a:t>Što</a:t>
            </a:r>
            <a:r>
              <a:rPr lang="en-US" sz="1800" b="1" i="1" dirty="0"/>
              <a:t> </a:t>
            </a:r>
            <a:r>
              <a:rPr lang="en-US" sz="1800" b="1" i="1" dirty="0" err="1"/>
              <a:t>smatrate</a:t>
            </a:r>
            <a:r>
              <a:rPr lang="en-US" sz="1800" b="1" i="1" dirty="0"/>
              <a:t> </a:t>
            </a:r>
            <a:r>
              <a:rPr lang="en-US" sz="1800" b="1" i="1" dirty="0" err="1"/>
              <a:t>najbitnijim</a:t>
            </a:r>
            <a:r>
              <a:rPr lang="en-US" sz="1800" b="1" i="1" dirty="0"/>
              <a:t>/</a:t>
            </a:r>
            <a:r>
              <a:rPr lang="en-US" sz="1800" b="1" i="1" dirty="0" err="1"/>
              <a:t>ključnim</a:t>
            </a:r>
            <a:r>
              <a:rPr lang="en-US" sz="1800" b="1" i="1" dirty="0"/>
              <a:t> </a:t>
            </a:r>
            <a:r>
              <a:rPr lang="en-US" sz="1800" b="1" i="1" dirty="0" err="1"/>
              <a:t>faktorom</a:t>
            </a:r>
            <a:r>
              <a:rPr lang="en-US" sz="1800" b="1" i="1" dirty="0"/>
              <a:t> o </a:t>
            </a:r>
            <a:r>
              <a:rPr lang="en-US" sz="1800" b="1" i="1" dirty="0" err="1"/>
              <a:t>kojem</a:t>
            </a:r>
            <a:r>
              <a:rPr lang="en-US" sz="1800" b="1" i="1" dirty="0"/>
              <a:t> </a:t>
            </a:r>
            <a:r>
              <a:rPr lang="en-US" sz="1800" b="1" i="1" dirty="0" err="1"/>
              <a:t>će</a:t>
            </a:r>
            <a:r>
              <a:rPr lang="en-US" sz="1800" b="1" i="1" dirty="0"/>
              <a:t> </a:t>
            </a:r>
            <a:r>
              <a:rPr lang="en-US" sz="1800" b="1" i="1" dirty="0" err="1"/>
              <a:t>ovisiti</a:t>
            </a:r>
            <a:r>
              <a:rPr lang="en-US" sz="1800" b="1" i="1" dirty="0"/>
              <a:t> </a:t>
            </a:r>
            <a:r>
              <a:rPr lang="en-US" sz="1800" b="1" i="1" dirty="0" err="1"/>
              <a:t>uspješnost</a:t>
            </a:r>
            <a:r>
              <a:rPr lang="en-US" sz="1800" b="1" i="1" dirty="0"/>
              <a:t> </a:t>
            </a:r>
            <a:r>
              <a:rPr lang="en-US" sz="1800" b="1" i="1" dirty="0" err="1"/>
              <a:t>rada</a:t>
            </a:r>
            <a:r>
              <a:rPr lang="en-US" sz="1800" b="1" i="1" dirty="0"/>
              <a:t> </a:t>
            </a:r>
            <a:r>
              <a:rPr lang="en-US" sz="1800" b="1" i="1" dirty="0" err="1"/>
              <a:t>Vaše</a:t>
            </a:r>
            <a:r>
              <a:rPr lang="en-US" sz="1800" b="1" i="1" dirty="0"/>
              <a:t> </a:t>
            </a:r>
            <a:r>
              <a:rPr lang="en-US" sz="1800" b="1" i="1" dirty="0" err="1"/>
              <a:t>organizacije</a:t>
            </a:r>
            <a:r>
              <a:rPr lang="en-US" sz="1800" b="1" i="1" dirty="0"/>
              <a:t>?”</a:t>
            </a:r>
          </a:p>
          <a:p>
            <a:pPr marL="0" indent="0">
              <a:buNone/>
            </a:pPr>
            <a:endParaRPr lang="en-US" sz="1800" b="1" i="1" dirty="0"/>
          </a:p>
          <a:p>
            <a:r>
              <a:rPr lang="en-US" sz="1800" dirty="0" err="1"/>
              <a:t>Većina</a:t>
            </a:r>
            <a:r>
              <a:rPr lang="en-US" sz="1800" dirty="0"/>
              <a:t> </a:t>
            </a:r>
            <a:r>
              <a:rPr lang="en-US" sz="1800" dirty="0" err="1"/>
              <a:t>odgovora</a:t>
            </a:r>
            <a:r>
              <a:rPr lang="en-US" sz="1800" dirty="0"/>
              <a:t> se </a:t>
            </a:r>
            <a:r>
              <a:rPr lang="en-US" sz="1800" dirty="0" err="1"/>
              <a:t>bazirala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ukidanje</a:t>
            </a:r>
            <a:r>
              <a:rPr lang="en-US" sz="1800" dirty="0"/>
              <a:t> </a:t>
            </a:r>
            <a:r>
              <a:rPr lang="en-US" sz="1800" dirty="0" err="1"/>
              <a:t>mjera</a:t>
            </a:r>
            <a:r>
              <a:rPr lang="en-US" sz="1800" dirty="0"/>
              <a:t> o </a:t>
            </a:r>
            <a:r>
              <a:rPr lang="en-US" sz="1800" dirty="0" err="1"/>
              <a:t>socijalnom</a:t>
            </a:r>
            <a:r>
              <a:rPr lang="en-US" sz="1800" dirty="0"/>
              <a:t> </a:t>
            </a:r>
            <a:r>
              <a:rPr lang="en-US" sz="1800" dirty="0" err="1"/>
              <a:t>distanciranju</a:t>
            </a:r>
            <a:r>
              <a:rPr lang="en-US" sz="1800" dirty="0"/>
              <a:t> </a:t>
            </a:r>
            <a:r>
              <a:rPr lang="en-US" sz="1800" dirty="0" err="1"/>
              <a:t>kako</a:t>
            </a:r>
            <a:r>
              <a:rPr lang="en-US" sz="1800" dirty="0"/>
              <a:t> bi se </a:t>
            </a:r>
            <a:r>
              <a:rPr lang="en-US" sz="1800" dirty="0" err="1"/>
              <a:t>mogao</a:t>
            </a:r>
            <a:r>
              <a:rPr lang="en-US" sz="1800" dirty="0"/>
              <a:t> </a:t>
            </a:r>
            <a:r>
              <a:rPr lang="en-US" sz="1800" dirty="0" err="1"/>
              <a:t>nastaviti</a:t>
            </a:r>
            <a:r>
              <a:rPr lang="en-US" sz="1800" dirty="0"/>
              <a:t> </a:t>
            </a:r>
            <a:r>
              <a:rPr lang="en-US" sz="1800" dirty="0" err="1"/>
              <a:t>njihov</a:t>
            </a:r>
            <a:r>
              <a:rPr lang="en-US" sz="1800" dirty="0"/>
              <a:t> </a:t>
            </a:r>
            <a:r>
              <a:rPr lang="en-US" sz="1800" dirty="0" err="1"/>
              <a:t>dosadašnji</a:t>
            </a:r>
            <a:r>
              <a:rPr lang="en-US" sz="1800" dirty="0"/>
              <a:t> plan </a:t>
            </a:r>
            <a:r>
              <a:rPr lang="en-US" sz="1800" dirty="0" err="1"/>
              <a:t>i</a:t>
            </a:r>
            <a:r>
              <a:rPr lang="en-US" sz="1800" dirty="0"/>
              <a:t> program.</a:t>
            </a:r>
          </a:p>
          <a:p>
            <a:r>
              <a:rPr lang="en-US" sz="1800" dirty="0" err="1"/>
              <a:t>Neki</a:t>
            </a:r>
            <a:r>
              <a:rPr lang="en-US" sz="1800" dirty="0"/>
              <a:t> od </a:t>
            </a:r>
            <a:r>
              <a:rPr lang="en-US" sz="1800" dirty="0" err="1"/>
              <a:t>odgovora</a:t>
            </a:r>
            <a:r>
              <a:rPr lang="en-US" sz="1800" dirty="0"/>
              <a:t> </a:t>
            </a:r>
            <a:r>
              <a:rPr lang="en-US" sz="1800" dirty="0" err="1"/>
              <a:t>su</a:t>
            </a:r>
            <a:r>
              <a:rPr lang="en-US" sz="1800" dirty="0"/>
              <a:t> se </a:t>
            </a:r>
            <a:r>
              <a:rPr lang="en-US" sz="1800" dirty="0" err="1"/>
              <a:t>osvrtali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vlastito</a:t>
            </a:r>
            <a:r>
              <a:rPr lang="en-US" sz="1800" dirty="0"/>
              <a:t> </a:t>
            </a:r>
            <a:r>
              <a:rPr lang="en-US" sz="1800" dirty="0" err="1"/>
              <a:t>interno</a:t>
            </a:r>
            <a:r>
              <a:rPr lang="en-US" sz="1800" dirty="0"/>
              <a:t> </a:t>
            </a:r>
            <a:r>
              <a:rPr lang="en-US" sz="1800" dirty="0" err="1"/>
              <a:t>stanje</a:t>
            </a:r>
            <a:r>
              <a:rPr lang="en-US" sz="1800" dirty="0"/>
              <a:t> u </a:t>
            </a:r>
            <a:r>
              <a:rPr lang="en-US" sz="1800" dirty="0" err="1"/>
              <a:t>organizaciji</a:t>
            </a:r>
            <a:r>
              <a:rPr lang="en-US" sz="1800" dirty="0"/>
              <a:t> </a:t>
            </a:r>
            <a:r>
              <a:rPr lang="en-US" sz="1800" dirty="0" err="1"/>
              <a:t>te</a:t>
            </a:r>
            <a:r>
              <a:rPr lang="en-US" sz="1800" dirty="0"/>
              <a:t> </a:t>
            </a:r>
            <a:r>
              <a:rPr lang="en-US" sz="1800" dirty="0" err="1"/>
              <a:t>potrebu</a:t>
            </a:r>
            <a:r>
              <a:rPr lang="en-US" sz="1800" dirty="0"/>
              <a:t> za </a:t>
            </a:r>
            <a:r>
              <a:rPr lang="en-US" sz="1800" dirty="0" err="1"/>
              <a:t>boljim</a:t>
            </a:r>
            <a:r>
              <a:rPr lang="en-US" sz="1800" dirty="0"/>
              <a:t> </a:t>
            </a:r>
            <a:r>
              <a:rPr lang="en-US" sz="1800" dirty="0" err="1"/>
              <a:t>upravljanjem</a:t>
            </a:r>
            <a:r>
              <a:rPr lang="en-US" sz="1800" dirty="0"/>
              <a:t> </a:t>
            </a:r>
            <a:r>
              <a:rPr lang="en-US" sz="1800" dirty="0" err="1"/>
              <a:t>ljudskim</a:t>
            </a:r>
            <a:r>
              <a:rPr lang="en-US" sz="1800" dirty="0"/>
              <a:t> i </a:t>
            </a:r>
            <a:r>
              <a:rPr lang="en-US" sz="1800" dirty="0" err="1"/>
              <a:t>ostalim</a:t>
            </a:r>
            <a:r>
              <a:rPr lang="en-US" sz="1800" dirty="0"/>
              <a:t> </a:t>
            </a:r>
            <a:r>
              <a:rPr lang="en-US" sz="1800" dirty="0" err="1"/>
              <a:t>resursima</a:t>
            </a:r>
            <a:r>
              <a:rPr lang="en-US" sz="1800" dirty="0"/>
              <a:t>.</a:t>
            </a:r>
          </a:p>
          <a:p>
            <a:r>
              <a:rPr lang="en-US" sz="1800" u="sng" dirty="0" err="1"/>
              <a:t>Među</a:t>
            </a:r>
            <a:r>
              <a:rPr lang="en-US" sz="1800" u="sng" dirty="0"/>
              <a:t> </a:t>
            </a:r>
            <a:r>
              <a:rPr lang="en-US" sz="1800" u="sng" dirty="0" err="1"/>
              <a:t>odgovorima</a:t>
            </a:r>
            <a:r>
              <a:rPr lang="en-US" sz="1800" u="sng" dirty="0"/>
              <a:t> je </a:t>
            </a:r>
            <a:r>
              <a:rPr lang="en-US" sz="1800" u="sng" dirty="0" err="1"/>
              <a:t>dominantna</a:t>
            </a:r>
            <a:r>
              <a:rPr lang="en-US" sz="1800" u="sng" dirty="0"/>
              <a:t> </a:t>
            </a:r>
            <a:r>
              <a:rPr lang="en-US" sz="1800" u="sng" dirty="0" err="1"/>
              <a:t>struja</a:t>
            </a:r>
            <a:r>
              <a:rPr lang="en-US" sz="1800" u="sng" dirty="0"/>
              <a:t> </a:t>
            </a:r>
            <a:r>
              <a:rPr lang="en-US" sz="1800" u="sng" dirty="0" err="1"/>
              <a:t>koja</a:t>
            </a:r>
            <a:r>
              <a:rPr lang="en-US" sz="1800" u="sng" dirty="0"/>
              <a:t> </a:t>
            </a:r>
            <a:r>
              <a:rPr lang="en-US" sz="1800" u="sng" dirty="0" err="1"/>
              <a:t>ističe</a:t>
            </a:r>
            <a:r>
              <a:rPr lang="en-US" sz="1800" u="sng" dirty="0"/>
              <a:t> </a:t>
            </a:r>
            <a:r>
              <a:rPr lang="en-US" sz="1800" u="sng" dirty="0" err="1"/>
              <a:t>potrebu</a:t>
            </a:r>
            <a:r>
              <a:rPr lang="en-US" sz="1800" u="sng" dirty="0"/>
              <a:t> za </a:t>
            </a:r>
            <a:r>
              <a:rPr lang="en-US" sz="1800" u="sng" dirty="0" err="1"/>
              <a:t>financijskom</a:t>
            </a:r>
            <a:r>
              <a:rPr lang="en-US" sz="1800" u="sng" dirty="0"/>
              <a:t> </a:t>
            </a:r>
            <a:r>
              <a:rPr lang="en-US" sz="1800" u="sng" dirty="0" err="1"/>
              <a:t>podrškom</a:t>
            </a:r>
            <a:r>
              <a:rPr lang="en-US" sz="1800" u="sng" dirty="0"/>
              <a:t>!</a:t>
            </a:r>
          </a:p>
          <a:p>
            <a:pPr marL="0" indent="0">
              <a:buNone/>
            </a:pPr>
            <a:endParaRPr lang="en-US" sz="1800" u="sng" dirty="0"/>
          </a:p>
          <a:p>
            <a:pPr marL="0" indent="0">
              <a:buNone/>
            </a:pPr>
            <a:endParaRPr lang="en-US" sz="1800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chemeClr val="bg1"/>
                </a:solidFill>
              </a:rPr>
              <a:t>“</a:t>
            </a:r>
            <a:r>
              <a:rPr lang="en-US" sz="1800" i="1" dirty="0" err="1">
                <a:solidFill>
                  <a:schemeClr val="bg1"/>
                </a:solidFill>
              </a:rPr>
              <a:t>Diferencijacija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izvora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financiranja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i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brzina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prilagodbe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na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nove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izazove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i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prepreke</a:t>
            </a:r>
            <a:r>
              <a:rPr lang="en-US" sz="1800" i="1" dirty="0">
                <a:solidFill>
                  <a:schemeClr val="bg1"/>
                </a:solidFill>
              </a:rPr>
              <a:t> u </a:t>
            </a:r>
            <a:r>
              <a:rPr lang="en-US" sz="1800" i="1" dirty="0" err="1">
                <a:solidFill>
                  <a:schemeClr val="bg1"/>
                </a:solidFill>
              </a:rPr>
              <a:t>radu</a:t>
            </a:r>
            <a:r>
              <a:rPr lang="en-US" sz="1200" i="1" dirty="0">
                <a:solidFill>
                  <a:schemeClr val="bg1"/>
                </a:solidFill>
              </a:rPr>
              <a:t>.</a:t>
            </a:r>
            <a:r>
              <a:rPr lang="en-US" sz="1800" i="1" dirty="0">
                <a:solidFill>
                  <a:schemeClr val="bg1"/>
                </a:solidFill>
              </a:rPr>
              <a:t>”</a:t>
            </a:r>
          </a:p>
          <a:p>
            <a:pPr marL="0" indent="0" algn="ctr">
              <a:buNone/>
            </a:pPr>
            <a:endParaRPr lang="en-US" sz="1800" i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1800" i="1" dirty="0">
                <a:solidFill>
                  <a:schemeClr val="bg1"/>
                </a:solidFill>
              </a:rPr>
              <a:t>“U </a:t>
            </a:r>
            <a:r>
              <a:rPr lang="en-US" sz="1800" i="1" dirty="0" err="1">
                <a:solidFill>
                  <a:schemeClr val="bg1"/>
                </a:solidFill>
              </a:rPr>
              <a:t>otvaranju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novih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radnih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mjesta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i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financiranje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infrastrukture</a:t>
            </a:r>
            <a:r>
              <a:rPr lang="en-US" sz="1800" i="1" dirty="0">
                <a:solidFill>
                  <a:schemeClr val="bg1"/>
                </a:solidFill>
              </a:rPr>
              <a:t> od </a:t>
            </a:r>
            <a:r>
              <a:rPr lang="en-US" sz="1800" i="1" dirty="0" err="1">
                <a:solidFill>
                  <a:schemeClr val="bg1"/>
                </a:solidFill>
              </a:rPr>
              <a:t>strane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osnivča</a:t>
            </a:r>
            <a:r>
              <a:rPr lang="en-US" sz="1800" i="1" dirty="0">
                <a:solidFill>
                  <a:schemeClr val="bg1"/>
                </a:solidFill>
              </a:rPr>
              <a:t>.”</a:t>
            </a:r>
          </a:p>
          <a:p>
            <a:pPr marL="0" indent="0" algn="ctr">
              <a:buNone/>
            </a:pPr>
            <a:endParaRPr lang="en-US" sz="1800" i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1800" i="1" dirty="0">
                <a:solidFill>
                  <a:schemeClr val="bg1"/>
                </a:solidFill>
              </a:rPr>
              <a:t>“</a:t>
            </a:r>
            <a:r>
              <a:rPr lang="en-US" sz="1800" i="1" dirty="0" err="1">
                <a:solidFill>
                  <a:schemeClr val="bg1"/>
                </a:solidFill>
              </a:rPr>
              <a:t>stabilnost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javnog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financiranja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rada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udruga</a:t>
            </a:r>
            <a:r>
              <a:rPr lang="en-US" sz="1800" i="1" dirty="0">
                <a:solidFill>
                  <a:schemeClr val="bg1"/>
                </a:solidFill>
              </a:rPr>
              <a:t>”</a:t>
            </a:r>
          </a:p>
          <a:p>
            <a:pPr marL="0" indent="0">
              <a:buNone/>
            </a:pPr>
            <a:endParaRPr lang="en-US" sz="1800" i="1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27188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2BC08B-932F-4523-B693-2977ED5F7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Pozadina istraživanja i istraživački ciljevi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D3BC5DC-70C7-4F0A-8C7E-D0683D0E8C49}"/>
              </a:ext>
            </a:extLst>
          </p:cNvPr>
          <p:cNvSpPr txBox="1">
            <a:spLocks/>
          </p:cNvSpPr>
          <p:nvPr/>
        </p:nvSpPr>
        <p:spPr>
          <a:xfrm>
            <a:off x="5697835" y="115410"/>
            <a:ext cx="6556309" cy="66493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00" dirty="0" err="1">
                <a:solidFill>
                  <a:srgbClr val="000000"/>
                </a:solidFill>
              </a:rPr>
              <a:t>Projekt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Gradimo</a:t>
            </a:r>
            <a:r>
              <a:rPr lang="en-US" sz="1700" b="1" dirty="0">
                <a:solidFill>
                  <a:srgbClr val="000000"/>
                </a:solidFill>
              </a:rPr>
              <a:t> Dom </a:t>
            </a:r>
            <a:r>
              <a:rPr lang="en-US" sz="1700" b="1" dirty="0" err="1">
                <a:solidFill>
                  <a:srgbClr val="000000"/>
                </a:solidFill>
              </a:rPr>
              <a:t>zajedno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dirty="0">
                <a:solidFill>
                  <a:srgbClr val="000000"/>
                </a:solidFill>
              </a:rPr>
              <a:t>je </a:t>
            </a:r>
            <a:r>
              <a:rPr lang="en-US" sz="1700" dirty="0" err="1">
                <a:solidFill>
                  <a:srgbClr val="000000"/>
                </a:solidFill>
              </a:rPr>
              <a:t>prepoznao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izazove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nastale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pandemijskom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krizom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covida</a:t>
            </a:r>
            <a:r>
              <a:rPr lang="en-US" sz="1700" dirty="0">
                <a:solidFill>
                  <a:srgbClr val="000000"/>
                </a:solidFill>
              </a:rPr>
              <a:t> – 19, </a:t>
            </a:r>
            <a:r>
              <a:rPr lang="en-US" sz="1700" dirty="0" err="1">
                <a:solidFill>
                  <a:srgbClr val="000000"/>
                </a:solidFill>
              </a:rPr>
              <a:t>stoga</a:t>
            </a:r>
            <a:r>
              <a:rPr lang="en-US" sz="1700" dirty="0">
                <a:solidFill>
                  <a:srgbClr val="000000"/>
                </a:solidFill>
              </a:rPr>
              <a:t> je </a:t>
            </a:r>
            <a:r>
              <a:rPr lang="en-US" sz="1700" dirty="0" err="1">
                <a:solidFill>
                  <a:srgbClr val="000000"/>
                </a:solidFill>
              </a:rPr>
              <a:t>provedeno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sociološko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istraživanje</a:t>
            </a:r>
            <a:r>
              <a:rPr lang="en-US" sz="1700" dirty="0">
                <a:solidFill>
                  <a:srgbClr val="000000"/>
                </a:solidFill>
              </a:rPr>
              <a:t> s </a:t>
            </a:r>
            <a:r>
              <a:rPr lang="en-US" sz="1700" dirty="0" err="1">
                <a:solidFill>
                  <a:srgbClr val="000000"/>
                </a:solidFill>
              </a:rPr>
              <a:t>ciljem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postavljanja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temelja</a:t>
            </a:r>
            <a:r>
              <a:rPr lang="en-US" sz="1700" dirty="0">
                <a:solidFill>
                  <a:srgbClr val="000000"/>
                </a:solidFill>
              </a:rPr>
              <a:t> za </a:t>
            </a:r>
            <a:r>
              <a:rPr lang="en-US" sz="1700" dirty="0" err="1">
                <a:solidFill>
                  <a:srgbClr val="000000"/>
                </a:solidFill>
              </a:rPr>
              <a:t>strategiju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daljnjeg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razvoja</a:t>
            </a:r>
            <a:r>
              <a:rPr lang="en-US" sz="1700" dirty="0">
                <a:solidFill>
                  <a:srgbClr val="000000"/>
                </a:solidFill>
              </a:rPr>
              <a:t>. </a:t>
            </a:r>
          </a:p>
          <a:p>
            <a:pPr marL="0" indent="0">
              <a:buNone/>
            </a:pPr>
            <a:r>
              <a:rPr lang="en-US" sz="1700" dirty="0" err="1">
                <a:solidFill>
                  <a:srgbClr val="000000"/>
                </a:solidFill>
              </a:rPr>
              <a:t>Izolacija</a:t>
            </a:r>
            <a:r>
              <a:rPr lang="en-US" sz="1700" dirty="0">
                <a:solidFill>
                  <a:srgbClr val="000000"/>
                </a:solidFill>
              </a:rPr>
              <a:t> je </a:t>
            </a:r>
            <a:r>
              <a:rPr lang="en-US" sz="1700" dirty="0" err="1">
                <a:solidFill>
                  <a:srgbClr val="000000"/>
                </a:solidFill>
              </a:rPr>
              <a:t>snažno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utjecala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na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sve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aspekte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društva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uključujući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društveno-kulturni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život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pojedinaca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i</a:t>
            </a:r>
            <a:r>
              <a:rPr lang="en-US" sz="1700" dirty="0">
                <a:solidFill>
                  <a:srgbClr val="000000"/>
                </a:solidFill>
              </a:rPr>
              <a:t> rad </a:t>
            </a:r>
            <a:r>
              <a:rPr lang="en-US" sz="1700" dirty="0" err="1">
                <a:solidFill>
                  <a:srgbClr val="000000"/>
                </a:solidFill>
              </a:rPr>
              <a:t>organizacija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unutar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Platforme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Doma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mladih</a:t>
            </a:r>
            <a:r>
              <a:rPr lang="en-US" sz="1700" dirty="0">
                <a:solidFill>
                  <a:srgbClr val="000000"/>
                </a:solidFill>
              </a:rPr>
              <a:t>. </a:t>
            </a:r>
            <a:r>
              <a:rPr lang="en-US" sz="1700" dirty="0" err="1">
                <a:solidFill>
                  <a:srgbClr val="000000"/>
                </a:solidFill>
              </a:rPr>
              <a:t>Kako</a:t>
            </a:r>
            <a:r>
              <a:rPr lang="en-US" sz="1700" dirty="0">
                <a:solidFill>
                  <a:srgbClr val="000000"/>
                </a:solidFill>
              </a:rPr>
              <a:t> bi se </a:t>
            </a:r>
            <a:r>
              <a:rPr lang="en-US" sz="1700" dirty="0" err="1">
                <a:solidFill>
                  <a:srgbClr val="000000"/>
                </a:solidFill>
              </a:rPr>
              <a:t>planirao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smjer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budućeg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rada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i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razvoja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potrebno</a:t>
            </a:r>
            <a:r>
              <a:rPr lang="en-US" sz="1700" dirty="0">
                <a:solidFill>
                  <a:srgbClr val="000000"/>
                </a:solidFill>
              </a:rPr>
              <a:t> je </a:t>
            </a:r>
            <a:r>
              <a:rPr lang="en-US" sz="1700" dirty="0" err="1">
                <a:solidFill>
                  <a:srgbClr val="000000"/>
                </a:solidFill>
              </a:rPr>
              <a:t>jasno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ilustrirati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trenutnu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situaciju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i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predvidjeti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posljedice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iste</a:t>
            </a:r>
            <a:r>
              <a:rPr lang="en-US" sz="1700" dirty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1700" dirty="0" err="1">
                <a:solidFill>
                  <a:srgbClr val="000000"/>
                </a:solidFill>
              </a:rPr>
              <a:t>Adekvatno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pristupanje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istraživačkom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predmetu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podrazumijeva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obuhvaćanje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organizacija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Doma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mladih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kao</a:t>
            </a:r>
            <a:r>
              <a:rPr lang="en-US" sz="1700" dirty="0">
                <a:solidFill>
                  <a:srgbClr val="000000"/>
                </a:solidFill>
              </a:rPr>
              <a:t>  </a:t>
            </a:r>
            <a:r>
              <a:rPr lang="en-US" sz="1700" dirty="0" err="1">
                <a:solidFill>
                  <a:srgbClr val="000000"/>
                </a:solidFill>
              </a:rPr>
              <a:t>njihovih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konzumenata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odnosno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publike</a:t>
            </a:r>
            <a:r>
              <a:rPr lang="en-US" sz="1700" dirty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endParaRPr lang="en-US" sz="1700" dirty="0">
              <a:solidFill>
                <a:srgbClr val="000000"/>
              </a:solidFill>
            </a:endParaRPr>
          </a:p>
          <a:p>
            <a:pPr marL="0"/>
            <a:r>
              <a:rPr lang="en-US" sz="1700" u="sng" dirty="0" err="1">
                <a:solidFill>
                  <a:srgbClr val="000000"/>
                </a:solidFill>
              </a:rPr>
              <a:t>Strateški</a:t>
            </a:r>
            <a:r>
              <a:rPr lang="en-US" sz="1700" u="sng" dirty="0">
                <a:solidFill>
                  <a:srgbClr val="000000"/>
                </a:solidFill>
              </a:rPr>
              <a:t> </a:t>
            </a:r>
            <a:r>
              <a:rPr lang="en-US" sz="1700" u="sng" dirty="0" err="1">
                <a:solidFill>
                  <a:srgbClr val="000000"/>
                </a:solidFill>
              </a:rPr>
              <a:t>ciljevi</a:t>
            </a:r>
            <a:r>
              <a:rPr lang="en-US" sz="1700" u="sng" dirty="0">
                <a:solidFill>
                  <a:srgbClr val="000000"/>
                </a:solidFill>
              </a:rPr>
              <a:t>: </a:t>
            </a:r>
          </a:p>
          <a:p>
            <a:pPr lvl="1"/>
            <a:r>
              <a:rPr lang="en-US" sz="1700" dirty="0" err="1">
                <a:solidFill>
                  <a:srgbClr val="000000"/>
                </a:solidFill>
              </a:rPr>
              <a:t>postaviti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temelje</a:t>
            </a:r>
            <a:r>
              <a:rPr lang="en-US" sz="1700" dirty="0">
                <a:solidFill>
                  <a:srgbClr val="000000"/>
                </a:solidFill>
              </a:rPr>
              <a:t> za </a:t>
            </a:r>
            <a:r>
              <a:rPr lang="en-US" sz="1700" dirty="0" err="1">
                <a:solidFill>
                  <a:srgbClr val="000000"/>
                </a:solidFill>
              </a:rPr>
              <a:t>adekvatno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djelovanje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organizacija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unutar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Platforme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Doma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mladih</a:t>
            </a:r>
            <a:endParaRPr lang="en-US" sz="1700" dirty="0">
              <a:solidFill>
                <a:srgbClr val="000000"/>
              </a:solidFill>
            </a:endParaRPr>
          </a:p>
          <a:p>
            <a:pPr lvl="1"/>
            <a:r>
              <a:rPr lang="en-US" sz="1700" dirty="0" err="1">
                <a:solidFill>
                  <a:srgbClr val="000000"/>
                </a:solidFill>
              </a:rPr>
              <a:t>osigurati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kontinuitet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rada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organizacija</a:t>
            </a:r>
            <a:endParaRPr lang="en-US" sz="1700" dirty="0">
              <a:solidFill>
                <a:srgbClr val="000000"/>
              </a:solidFill>
            </a:endParaRPr>
          </a:p>
          <a:p>
            <a:pPr marL="0"/>
            <a:endParaRPr lang="en-US" sz="1700" dirty="0">
              <a:solidFill>
                <a:srgbClr val="000000"/>
              </a:solidFill>
            </a:endParaRPr>
          </a:p>
          <a:p>
            <a:pPr marL="0"/>
            <a:r>
              <a:rPr lang="en-US" sz="1700" u="sng" dirty="0" err="1">
                <a:solidFill>
                  <a:srgbClr val="000000"/>
                </a:solidFill>
              </a:rPr>
              <a:t>Istraživački</a:t>
            </a:r>
            <a:r>
              <a:rPr lang="en-US" sz="1700" u="sng" dirty="0">
                <a:solidFill>
                  <a:srgbClr val="000000"/>
                </a:solidFill>
              </a:rPr>
              <a:t> </a:t>
            </a:r>
            <a:r>
              <a:rPr lang="en-US" sz="1700" u="sng" dirty="0" err="1">
                <a:solidFill>
                  <a:srgbClr val="000000"/>
                </a:solidFill>
              </a:rPr>
              <a:t>ciljevi</a:t>
            </a:r>
            <a:r>
              <a:rPr lang="en-US" sz="1700" u="sng" dirty="0">
                <a:solidFill>
                  <a:srgbClr val="000000"/>
                </a:solidFill>
              </a:rPr>
              <a:t>: </a:t>
            </a:r>
          </a:p>
          <a:p>
            <a:pPr lvl="1"/>
            <a:r>
              <a:rPr lang="en-US" sz="1700" dirty="0" err="1">
                <a:solidFill>
                  <a:srgbClr val="000000"/>
                </a:solidFill>
              </a:rPr>
              <a:t>propitati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stavove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publike</a:t>
            </a:r>
            <a:r>
              <a:rPr lang="en-US" sz="1700" dirty="0">
                <a:solidFill>
                  <a:srgbClr val="000000"/>
                </a:solidFill>
              </a:rPr>
              <a:t> o </a:t>
            </a:r>
            <a:r>
              <a:rPr lang="en-US" sz="1700" dirty="0" err="1">
                <a:solidFill>
                  <a:srgbClr val="000000"/>
                </a:solidFill>
              </a:rPr>
              <a:t>trenutnoj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društvenoj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situaciji</a:t>
            </a:r>
            <a:endParaRPr lang="en-US" sz="1700" dirty="0">
              <a:solidFill>
                <a:srgbClr val="000000"/>
              </a:solidFill>
            </a:endParaRPr>
          </a:p>
          <a:p>
            <a:pPr lvl="1"/>
            <a:r>
              <a:rPr lang="en-US" sz="1700" dirty="0" err="1">
                <a:solidFill>
                  <a:srgbClr val="000000"/>
                </a:solidFill>
              </a:rPr>
              <a:t>definirati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utjecaje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izolacije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na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društveno-kulturni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život</a:t>
            </a:r>
            <a:endParaRPr lang="en-US" sz="1700" dirty="0">
              <a:solidFill>
                <a:srgbClr val="000000"/>
              </a:solidFill>
            </a:endParaRPr>
          </a:p>
          <a:p>
            <a:pPr lvl="1"/>
            <a:r>
              <a:rPr lang="en-US" sz="1700" dirty="0" err="1">
                <a:solidFill>
                  <a:srgbClr val="000000"/>
                </a:solidFill>
              </a:rPr>
              <a:t>propitati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stavove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predstavnika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organizacija</a:t>
            </a:r>
            <a:r>
              <a:rPr lang="en-US" sz="1700" dirty="0">
                <a:solidFill>
                  <a:srgbClr val="000000"/>
                </a:solidFill>
              </a:rPr>
              <a:t> o </a:t>
            </a:r>
            <a:r>
              <a:rPr lang="en-US" sz="1700" dirty="0" err="1">
                <a:solidFill>
                  <a:srgbClr val="000000"/>
                </a:solidFill>
              </a:rPr>
              <a:t>trenutnom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stanju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rada</a:t>
            </a:r>
            <a:endParaRPr lang="en-US" sz="1700" dirty="0">
              <a:solidFill>
                <a:srgbClr val="000000"/>
              </a:solidFill>
            </a:endParaRPr>
          </a:p>
          <a:p>
            <a:pPr lvl="1"/>
            <a:r>
              <a:rPr lang="en-US" sz="1700" dirty="0" err="1">
                <a:solidFill>
                  <a:srgbClr val="000000"/>
                </a:solidFill>
              </a:rPr>
              <a:t>definirati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utjecaje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izolacije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na</a:t>
            </a:r>
            <a:r>
              <a:rPr lang="en-US" sz="1700" dirty="0">
                <a:solidFill>
                  <a:srgbClr val="000000"/>
                </a:solidFill>
              </a:rPr>
              <a:t> rad </a:t>
            </a:r>
            <a:r>
              <a:rPr lang="en-US" sz="1700" dirty="0" err="1">
                <a:solidFill>
                  <a:srgbClr val="000000"/>
                </a:solidFill>
              </a:rPr>
              <a:t>organizacija</a:t>
            </a:r>
            <a:endParaRPr lang="en-US" sz="1700" dirty="0">
              <a:solidFill>
                <a:srgbClr val="000000"/>
              </a:solidFill>
            </a:endParaRPr>
          </a:p>
          <a:p>
            <a:pPr marL="457200" lvl="1"/>
            <a:endParaRPr lang="en-US" sz="1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267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35A08D-6D2D-47B8-A22D-9FC7D2410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hr-HR" sz="4000" b="1">
                <a:solidFill>
                  <a:srgbClr val="FFFFFF"/>
                </a:solidFill>
              </a:rPr>
              <a:t>METOD</a:t>
            </a:r>
            <a:r>
              <a:rPr lang="en-US" sz="4000" b="1">
                <a:solidFill>
                  <a:srgbClr val="FFFFFF"/>
                </a:solidFill>
              </a:rPr>
              <a:t>OLOGIJA</a:t>
            </a:r>
            <a:r>
              <a:rPr lang="hr-HR" sz="4000" b="1">
                <a:solidFill>
                  <a:srgbClr val="FFFFFF"/>
                </a:solidFill>
              </a:rPr>
              <a:t>:</a:t>
            </a:r>
            <a:endParaRPr lang="en-US" sz="4000" b="1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E8F59-4AD0-4965-951B-41B65ED94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0440" y="2757077"/>
            <a:ext cx="10110815" cy="26939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1800" u="sng" dirty="0">
                <a:solidFill>
                  <a:srgbClr val="000000"/>
                </a:solidFill>
              </a:rPr>
              <a:t>Kvantitativna metoda </a:t>
            </a:r>
            <a:r>
              <a:rPr lang="hr-HR" sz="1800" dirty="0">
                <a:solidFill>
                  <a:srgbClr val="000000"/>
                </a:solidFill>
              </a:rPr>
              <a:t>–</a:t>
            </a:r>
            <a:r>
              <a:rPr lang="en-US" sz="1800" b="1" dirty="0">
                <a:solidFill>
                  <a:srgbClr val="000000"/>
                </a:solidFill>
              </a:rPr>
              <a:t> 2 </a:t>
            </a:r>
            <a:r>
              <a:rPr lang="hr-HR" sz="1800" b="1" dirty="0">
                <a:solidFill>
                  <a:srgbClr val="000000"/>
                </a:solidFill>
              </a:rPr>
              <a:t>anketn</a:t>
            </a:r>
            <a:r>
              <a:rPr lang="en-US" sz="1800" b="1" dirty="0">
                <a:solidFill>
                  <a:srgbClr val="000000"/>
                </a:solidFill>
              </a:rPr>
              <a:t>a</a:t>
            </a:r>
            <a:r>
              <a:rPr lang="hr-HR" sz="1800" b="1" dirty="0">
                <a:solidFill>
                  <a:srgbClr val="000000"/>
                </a:solidFill>
              </a:rPr>
              <a:t> upitni</a:t>
            </a:r>
            <a:r>
              <a:rPr lang="en-US" sz="1800" b="1" dirty="0">
                <a:solidFill>
                  <a:srgbClr val="000000"/>
                </a:solidFill>
              </a:rPr>
              <a:t>ka</a:t>
            </a:r>
          </a:p>
          <a:p>
            <a:pPr marL="0" indent="0">
              <a:buNone/>
            </a:pPr>
            <a:endParaRPr lang="en-US" sz="1800" b="1" dirty="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r>
              <a:rPr lang="en-US" sz="1800" b="1" dirty="0" err="1">
                <a:solidFill>
                  <a:srgbClr val="000000"/>
                </a:solidFill>
              </a:rPr>
              <a:t>Anketni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upitnik</a:t>
            </a:r>
            <a:r>
              <a:rPr lang="en-US" sz="1800" b="1" dirty="0">
                <a:solidFill>
                  <a:srgbClr val="000000"/>
                </a:solidFill>
              </a:rPr>
              <a:t> – </a:t>
            </a:r>
            <a:r>
              <a:rPr lang="en-US" sz="1800" dirty="0">
                <a:solidFill>
                  <a:srgbClr val="000000"/>
                </a:solidFill>
              </a:rPr>
              <a:t>“</a:t>
            </a:r>
            <a:r>
              <a:rPr lang="en-US" sz="1800" dirty="0" err="1">
                <a:solidFill>
                  <a:srgbClr val="000000"/>
                </a:solidFill>
              </a:rPr>
              <a:t>Utjecaj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izolacije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na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društveno-kulturni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život</a:t>
            </a:r>
            <a:r>
              <a:rPr lang="en-US" sz="1800" dirty="0">
                <a:solidFill>
                  <a:srgbClr val="000000"/>
                </a:solidFill>
              </a:rPr>
              <a:t>” 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000000"/>
                </a:solidFill>
              </a:rPr>
              <a:t>N – 100. </a:t>
            </a:r>
            <a:r>
              <a:rPr lang="en-US" sz="1800" dirty="0" err="1">
                <a:solidFill>
                  <a:srgbClr val="000000"/>
                </a:solidFill>
              </a:rPr>
              <a:t>Uzorak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nije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unaprijed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određen</a:t>
            </a:r>
            <a:r>
              <a:rPr lang="en-US" sz="1800" dirty="0">
                <a:solidFill>
                  <a:srgbClr val="000000"/>
                </a:solidFill>
              </a:rPr>
              <a:t>. </a:t>
            </a:r>
            <a:r>
              <a:rPr lang="en-US" sz="1800" dirty="0" err="1">
                <a:solidFill>
                  <a:srgbClr val="000000"/>
                </a:solidFill>
              </a:rPr>
              <a:t>Korištena</a:t>
            </a:r>
            <a:r>
              <a:rPr lang="en-US" sz="1800" dirty="0">
                <a:solidFill>
                  <a:srgbClr val="000000"/>
                </a:solidFill>
              </a:rPr>
              <a:t> je </a:t>
            </a:r>
            <a:r>
              <a:rPr lang="en-US" sz="1800" dirty="0" err="1">
                <a:solidFill>
                  <a:srgbClr val="000000"/>
                </a:solidFill>
              </a:rPr>
              <a:t>metoda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snježne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grude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postavljanjem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linka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na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anketu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preko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profila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organizacija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na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društvenim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mrežama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čime</a:t>
            </a:r>
            <a:r>
              <a:rPr lang="en-US" sz="1800" dirty="0">
                <a:solidFill>
                  <a:srgbClr val="000000"/>
                </a:solidFill>
              </a:rPr>
              <a:t> se </a:t>
            </a:r>
            <a:r>
              <a:rPr lang="en-US" sz="1800" dirty="0" err="1">
                <a:solidFill>
                  <a:srgbClr val="000000"/>
                </a:solidFill>
              </a:rPr>
              <a:t>osiguralo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ispunjavanje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upitnika</a:t>
            </a:r>
            <a:r>
              <a:rPr lang="en-US" sz="1800" dirty="0">
                <a:solidFill>
                  <a:srgbClr val="000000"/>
                </a:solidFill>
              </a:rPr>
              <a:t> od </a:t>
            </a:r>
            <a:r>
              <a:rPr lang="en-US" sz="1800" dirty="0" err="1">
                <a:solidFill>
                  <a:srgbClr val="000000"/>
                </a:solidFill>
              </a:rPr>
              <a:t>strane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konzumenata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sadržaja</a:t>
            </a:r>
            <a:r>
              <a:rPr lang="en-US" sz="1800" dirty="0">
                <a:solidFill>
                  <a:srgbClr val="000000"/>
                </a:solidFill>
              </a:rPr>
              <a:t>. </a:t>
            </a:r>
          </a:p>
          <a:p>
            <a:pPr marL="457200" lvl="1" indent="0">
              <a:buNone/>
            </a:pPr>
            <a:endParaRPr lang="en-US" sz="1800" b="1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sz="1800" b="1" dirty="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r>
              <a:rPr lang="en-US" sz="1800" b="1" dirty="0" err="1">
                <a:solidFill>
                  <a:srgbClr val="000000"/>
                </a:solidFill>
              </a:rPr>
              <a:t>Anketni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upitnik</a:t>
            </a:r>
            <a:r>
              <a:rPr lang="en-US" sz="1800" b="1" dirty="0">
                <a:solidFill>
                  <a:srgbClr val="000000"/>
                </a:solidFill>
              </a:rPr>
              <a:t> – </a:t>
            </a:r>
            <a:r>
              <a:rPr lang="en-US" sz="1800" dirty="0">
                <a:solidFill>
                  <a:srgbClr val="000000"/>
                </a:solidFill>
              </a:rPr>
              <a:t>“</a:t>
            </a:r>
            <a:r>
              <a:rPr lang="en-US" sz="1800" dirty="0" err="1">
                <a:solidFill>
                  <a:srgbClr val="000000"/>
                </a:solidFill>
              </a:rPr>
              <a:t>Utjecaj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pandemijske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krize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na</a:t>
            </a:r>
            <a:r>
              <a:rPr lang="en-US" sz="1800" dirty="0">
                <a:solidFill>
                  <a:srgbClr val="000000"/>
                </a:solidFill>
              </a:rPr>
              <a:t> rad </a:t>
            </a:r>
            <a:r>
              <a:rPr lang="en-US" sz="1800" dirty="0" err="1">
                <a:solidFill>
                  <a:srgbClr val="000000"/>
                </a:solidFill>
              </a:rPr>
              <a:t>organizacija</a:t>
            </a:r>
            <a:r>
              <a:rPr lang="en-US" sz="1800" dirty="0">
                <a:solidFill>
                  <a:srgbClr val="000000"/>
                </a:solidFill>
              </a:rPr>
              <a:t> u </a:t>
            </a:r>
            <a:r>
              <a:rPr lang="en-US" sz="1800" dirty="0" err="1">
                <a:solidFill>
                  <a:srgbClr val="000000"/>
                </a:solidFill>
              </a:rPr>
              <a:t>Domu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mladih</a:t>
            </a:r>
            <a:r>
              <a:rPr lang="en-US" sz="1800" dirty="0">
                <a:solidFill>
                  <a:srgbClr val="000000"/>
                </a:solidFill>
              </a:rPr>
              <a:t>” 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000000"/>
                </a:solidFill>
              </a:rPr>
              <a:t>N – 23. </a:t>
            </a:r>
            <a:r>
              <a:rPr lang="en-US" sz="1800" dirty="0" err="1">
                <a:solidFill>
                  <a:srgbClr val="000000"/>
                </a:solidFill>
              </a:rPr>
              <a:t>Uzorak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čine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predstavnici</a:t>
            </a:r>
            <a:r>
              <a:rPr lang="en-US" sz="1800" dirty="0">
                <a:solidFill>
                  <a:srgbClr val="000000"/>
                </a:solidFill>
              </a:rPr>
              <a:t> 23 </a:t>
            </a:r>
            <a:r>
              <a:rPr lang="en-US" sz="1800" dirty="0" err="1">
                <a:solidFill>
                  <a:srgbClr val="000000"/>
                </a:solidFill>
              </a:rPr>
              <a:t>organizacije</a:t>
            </a:r>
            <a:r>
              <a:rPr lang="en-US" sz="1800" dirty="0">
                <a:solidFill>
                  <a:srgbClr val="000000"/>
                </a:solidFill>
              </a:rPr>
              <a:t> (1 </a:t>
            </a:r>
            <a:r>
              <a:rPr lang="en-US" sz="1800" dirty="0" err="1">
                <a:solidFill>
                  <a:srgbClr val="000000"/>
                </a:solidFill>
              </a:rPr>
              <a:t>predstavnik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iz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svake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organizacije</a:t>
            </a:r>
            <a:r>
              <a:rPr lang="en-US" sz="1800" dirty="0">
                <a:solidFill>
                  <a:srgbClr val="000000"/>
                </a:solidFill>
              </a:rPr>
              <a:t>)  k</a:t>
            </a:r>
            <a:r>
              <a:rPr lang="hr-HR" sz="1800" dirty="0" err="1">
                <a:solidFill>
                  <a:srgbClr val="000000"/>
                </a:solidFill>
              </a:rPr>
              <a:t>orisnika</a:t>
            </a:r>
            <a:r>
              <a:rPr lang="hr-HR" sz="1800" dirty="0">
                <a:solidFill>
                  <a:srgbClr val="000000"/>
                </a:solidFill>
              </a:rPr>
              <a:t> </a:t>
            </a:r>
            <a:r>
              <a:rPr lang="hr-HR" sz="1800">
                <a:solidFill>
                  <a:srgbClr val="000000"/>
                </a:solidFill>
              </a:rPr>
              <a:t>Doma mladih.</a:t>
            </a:r>
            <a:endParaRPr lang="en-US" sz="18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hr-HR" sz="1800" b="1" dirty="0">
              <a:solidFill>
                <a:srgbClr val="000000"/>
              </a:solidFill>
            </a:endParaRPr>
          </a:p>
          <a:p>
            <a:pPr lvl="2">
              <a:buFontTx/>
              <a:buChar char="-"/>
            </a:pPr>
            <a:endParaRPr lang="hr-HR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510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EAC4ED3-AD93-4E38-BAAA-38CE16C1A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SAŽETAK</a:t>
            </a:r>
          </a:p>
        </p:txBody>
      </p:sp>
    </p:spTree>
    <p:extLst>
      <p:ext uri="{BB962C8B-B14F-4D97-AF65-F5344CB8AC3E}">
        <p14:creationId xmlns:p14="http://schemas.microsoft.com/office/powerpoint/2010/main" val="3529397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F74CC-634B-4097-B609-12DE13ED5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33" y="130233"/>
            <a:ext cx="11099334" cy="1325563"/>
          </a:xfrm>
        </p:spPr>
        <p:txBody>
          <a:bodyPr>
            <a:normAutofit/>
          </a:bodyPr>
          <a:lstStyle/>
          <a:p>
            <a:pPr algn="ctr"/>
            <a:r>
              <a:rPr lang="hr-HR"/>
              <a:t>Utjecaj izolacije na društveno-kulturni život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9D691-65DD-456A-B04A-18036F02A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197" y="1548787"/>
            <a:ext cx="11099334" cy="517898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hr-HR" sz="2000"/>
          </a:p>
          <a:p>
            <a:pPr lvl="1">
              <a:buFontTx/>
              <a:buChar char="-"/>
            </a:pP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7CD869-B557-430C-B087-BCB8F8AD0708}"/>
              </a:ext>
            </a:extLst>
          </p:cNvPr>
          <p:cNvSpPr txBox="1"/>
          <p:nvPr/>
        </p:nvSpPr>
        <p:spPr>
          <a:xfrm>
            <a:off x="405469" y="1548787"/>
            <a:ext cx="112401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Pandemijska</a:t>
            </a:r>
            <a:r>
              <a:rPr lang="en-US" dirty="0"/>
              <a:t> </a:t>
            </a:r>
            <a:r>
              <a:rPr lang="en-US" dirty="0" err="1"/>
              <a:t>kriza</a:t>
            </a:r>
            <a:r>
              <a:rPr lang="hr-BA" dirty="0"/>
              <a:t> i nje</a:t>
            </a:r>
            <a:r>
              <a:rPr lang="en-US" dirty="0"/>
              <a:t>ne</a:t>
            </a:r>
            <a:r>
              <a:rPr lang="hr-BA" dirty="0"/>
              <a:t> posljedice u vidu potpune obustave društvenog, kulturnog i ekonomskog života su na nekoliko</a:t>
            </a:r>
            <a:r>
              <a:rPr lang="en-US" dirty="0"/>
              <a:t> </a:t>
            </a:r>
            <a:r>
              <a:rPr lang="hr-BA" dirty="0"/>
              <a:t>mjeseci u potpunosti promijenile svakodnevnicu mladih s naglaskom</a:t>
            </a:r>
            <a:r>
              <a:rPr lang="en-US" dirty="0"/>
              <a:t> </a:t>
            </a:r>
            <a:r>
              <a:rPr lang="hr-BA" dirty="0"/>
              <a:t>na njihov društveni život.</a:t>
            </a:r>
            <a:endParaRPr lang="en-US" dirty="0"/>
          </a:p>
          <a:p>
            <a:endParaRPr lang="hr-BA" dirty="0"/>
          </a:p>
          <a:p>
            <a:r>
              <a:rPr lang="hr-BA" dirty="0"/>
              <a:t>Rezultati ankete provedene u travnju 2020. godine su pokazali da </a:t>
            </a:r>
            <a:r>
              <a:rPr lang="hr-BA" u="sng" dirty="0"/>
              <a:t>su izolacija i restriktivne mjere </a:t>
            </a:r>
            <a:r>
              <a:rPr lang="en-US" u="sng" dirty="0" err="1"/>
              <a:t>značajno</a:t>
            </a:r>
            <a:r>
              <a:rPr lang="hr-BA" u="sng" dirty="0"/>
              <a:t> utjecale</a:t>
            </a:r>
          </a:p>
          <a:p>
            <a:r>
              <a:rPr lang="en-US" u="sng" dirty="0"/>
              <a:t>n</a:t>
            </a:r>
            <a:r>
              <a:rPr lang="hr-BA" u="sng" dirty="0"/>
              <a:t>a život</a:t>
            </a:r>
            <a:r>
              <a:rPr lang="en-US" u="sng" dirty="0"/>
              <a:t>e </a:t>
            </a:r>
            <a:r>
              <a:rPr lang="en-US" u="sng" dirty="0" err="1"/>
              <a:t>mladih</a:t>
            </a:r>
            <a:r>
              <a:rPr lang="en-US" u="sng" dirty="0"/>
              <a:t>, a </a:t>
            </a:r>
            <a:r>
              <a:rPr lang="en-US" u="sng" dirty="0" err="1"/>
              <a:t>posebno</a:t>
            </a:r>
            <a:r>
              <a:rPr lang="en-US" u="sng" dirty="0"/>
              <a:t> </a:t>
            </a:r>
            <a:r>
              <a:rPr lang="en-US" u="sng" dirty="0" err="1"/>
              <a:t>na</a:t>
            </a:r>
            <a:r>
              <a:rPr lang="en-US" u="sng" dirty="0"/>
              <a:t> </a:t>
            </a:r>
            <a:r>
              <a:rPr lang="en-US" u="sng" dirty="0" err="1"/>
              <a:t>društveni</a:t>
            </a:r>
            <a:r>
              <a:rPr lang="en-US" u="sng" dirty="0"/>
              <a:t> </a:t>
            </a:r>
            <a:r>
              <a:rPr lang="en-US" u="sng" dirty="0" err="1"/>
              <a:t>aspekt</a:t>
            </a:r>
            <a:r>
              <a:rPr lang="en-US" u="sng" dirty="0"/>
              <a:t> </a:t>
            </a:r>
            <a:r>
              <a:rPr lang="en-US" u="sng" dirty="0" err="1"/>
              <a:t>života</a:t>
            </a:r>
            <a:r>
              <a:rPr lang="en-US" u="sng" dirty="0"/>
              <a:t>.</a:t>
            </a:r>
            <a:endParaRPr lang="hr-BA" u="sng" dirty="0"/>
          </a:p>
          <a:p>
            <a:endParaRPr lang="hr-BA" dirty="0"/>
          </a:p>
          <a:p>
            <a:r>
              <a:rPr lang="hr-BA" dirty="0"/>
              <a:t>U medijima je najveći naglasak bio na ekonomskoj aktivnosti i krizi koja prati cijelu situaciji, dok je sfera kulture bila zapostavljena</a:t>
            </a:r>
            <a:r>
              <a:rPr lang="en-US" dirty="0"/>
              <a:t> </a:t>
            </a:r>
            <a:r>
              <a:rPr lang="hr-BA" dirty="0"/>
              <a:t>u odnosu na ekonomiju. Ipak, došlo je do zanimljivog prevrata – najveći svjetski muzeji, kazališta, koncertne dvorane, poznate galerije, knjižnice i sl. </a:t>
            </a:r>
            <a:r>
              <a:rPr lang="en-US" dirty="0"/>
              <a:t>o</a:t>
            </a:r>
            <a:r>
              <a:rPr lang="hr-BA" dirty="0"/>
              <a:t>tvaraju svoja online vrata svima te omogućavaju online stream svojih sadržaja besplatno. No, koliko je taj sadržaj zapravo konzumira</a:t>
            </a:r>
            <a:r>
              <a:rPr lang="en-US" dirty="0"/>
              <a:t>n</a:t>
            </a:r>
            <a:r>
              <a:rPr lang="hr-BA" dirty="0"/>
              <a:t> u vremenima prisilnog ostanka kod kuće?</a:t>
            </a:r>
            <a:endParaRPr lang="en-US" dirty="0"/>
          </a:p>
          <a:p>
            <a:endParaRPr lang="hr-BA" dirty="0"/>
          </a:p>
          <a:p>
            <a:r>
              <a:rPr lang="hr-BA" dirty="0"/>
              <a:t>Rezultati istraživanja su pokazali da je većina mladih povremeno pratila takve sadržaje te da </a:t>
            </a:r>
            <a:r>
              <a:rPr lang="hr-BA" b="1" dirty="0"/>
              <a:t>su zainteresirani za konzumaciju istih u budućnosti</a:t>
            </a:r>
            <a:r>
              <a:rPr lang="en-US" b="1" dirty="0"/>
              <a:t>,</a:t>
            </a:r>
            <a:r>
              <a:rPr lang="hr-BA" b="1" dirty="0"/>
              <a:t> u sklopu organizacija Doma mladih</a:t>
            </a:r>
            <a:r>
              <a:rPr lang="hr-BA" dirty="0"/>
              <a:t>.</a:t>
            </a:r>
            <a:r>
              <a:rPr lang="en-US" dirty="0"/>
              <a:t> </a:t>
            </a:r>
            <a:r>
              <a:rPr lang="en-US" dirty="0" err="1"/>
              <a:t>Sadržaji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se </a:t>
            </a:r>
            <a:r>
              <a:rPr lang="en-US" dirty="0" err="1"/>
              <a:t>pokazali</a:t>
            </a:r>
            <a:r>
              <a:rPr lang="en-US" dirty="0"/>
              <a:t> od </a:t>
            </a:r>
            <a:r>
              <a:rPr lang="en-US" dirty="0" err="1"/>
              <a:t>značajnijeg</a:t>
            </a:r>
            <a:r>
              <a:rPr lang="en-US" dirty="0"/>
              <a:t> </a:t>
            </a:r>
            <a:r>
              <a:rPr lang="en-US" dirty="0" err="1"/>
              <a:t>interesa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: </a:t>
            </a:r>
            <a:r>
              <a:rPr lang="en-US" dirty="0" err="1"/>
              <a:t>edukacije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radionice</a:t>
            </a:r>
            <a:r>
              <a:rPr lang="en-US" dirty="0"/>
              <a:t>, online </a:t>
            </a:r>
            <a:r>
              <a:rPr lang="en-US" dirty="0" err="1"/>
              <a:t>koncerti</a:t>
            </a:r>
            <a:r>
              <a:rPr lang="en-US" dirty="0"/>
              <a:t>, </a:t>
            </a:r>
            <a:r>
              <a:rPr lang="en-US" dirty="0" err="1"/>
              <a:t>festivali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slična</a:t>
            </a:r>
            <a:r>
              <a:rPr lang="en-US" dirty="0"/>
              <a:t> </a:t>
            </a:r>
            <a:r>
              <a:rPr lang="en-US" dirty="0" err="1"/>
              <a:t>događanja</a:t>
            </a:r>
            <a:r>
              <a:rPr lang="en-US" dirty="0"/>
              <a:t>, film, </a:t>
            </a:r>
            <a:r>
              <a:rPr lang="en-US" dirty="0" err="1"/>
              <a:t>glazba</a:t>
            </a:r>
            <a:r>
              <a:rPr lang="en-US" dirty="0"/>
              <a:t>, </a:t>
            </a:r>
            <a:r>
              <a:rPr lang="en-US" dirty="0" err="1"/>
              <a:t>gledaj</a:t>
            </a:r>
            <a:r>
              <a:rPr lang="en-US" dirty="0"/>
              <a:t> od </a:t>
            </a:r>
            <a:r>
              <a:rPr lang="en-US" dirty="0" err="1"/>
              <a:t>kuće</a:t>
            </a:r>
            <a:r>
              <a:rPr lang="en-US" dirty="0"/>
              <a:t>, </a:t>
            </a:r>
            <a:r>
              <a:rPr lang="en-US" dirty="0" err="1"/>
              <a:t>izložbe</a:t>
            </a:r>
            <a:r>
              <a:rPr lang="en-US" dirty="0"/>
              <a:t>, </a:t>
            </a:r>
            <a:r>
              <a:rPr lang="en-US" dirty="0" err="1"/>
              <a:t>zagovaranje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aktivizam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online </a:t>
            </a:r>
            <a:r>
              <a:rPr lang="en-US" dirty="0" err="1"/>
              <a:t>peticije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online </a:t>
            </a:r>
            <a:r>
              <a:rPr lang="en-US" dirty="0" err="1"/>
              <a:t>rasprave</a:t>
            </a:r>
            <a:r>
              <a:rPr lang="en-US" dirty="0"/>
              <a:t> o </a:t>
            </a:r>
            <a:r>
              <a:rPr lang="en-US" dirty="0" err="1"/>
              <a:t>određenim</a:t>
            </a:r>
            <a:r>
              <a:rPr lang="en-US" dirty="0"/>
              <a:t> </a:t>
            </a:r>
            <a:r>
              <a:rPr lang="en-US" dirty="0" err="1"/>
              <a:t>temama</a:t>
            </a:r>
            <a:r>
              <a:rPr lang="en-US" dirty="0"/>
              <a:t>.</a:t>
            </a:r>
          </a:p>
          <a:p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1989401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F74CC-634B-4097-B609-12DE13ED5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33" y="130233"/>
            <a:ext cx="11099334" cy="1325563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Utjecaj pandemijske krize na rad organizacija u Domu mladih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9D691-65DD-456A-B04A-18036F02A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197" y="1548787"/>
            <a:ext cx="11099334" cy="517898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hr-HR" sz="2000"/>
          </a:p>
          <a:p>
            <a:pPr lvl="1">
              <a:buFontTx/>
              <a:buChar char="-"/>
            </a:pP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92D013-B785-47E5-83C2-E78663610431}"/>
              </a:ext>
            </a:extLst>
          </p:cNvPr>
          <p:cNvSpPr txBox="1"/>
          <p:nvPr/>
        </p:nvSpPr>
        <p:spPr>
          <a:xfrm>
            <a:off x="405469" y="1548787"/>
            <a:ext cx="1124019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Rad </a:t>
            </a:r>
            <a:r>
              <a:rPr lang="en-US" dirty="0" err="1"/>
              <a:t>većine</a:t>
            </a:r>
            <a:r>
              <a:rPr lang="en-US" dirty="0"/>
              <a:t> </a:t>
            </a:r>
            <a:r>
              <a:rPr lang="en-US" dirty="0" err="1"/>
              <a:t>organizacija</a:t>
            </a:r>
            <a:r>
              <a:rPr lang="en-US" dirty="0"/>
              <a:t> u </a:t>
            </a:r>
            <a:r>
              <a:rPr lang="en-US" dirty="0" err="1"/>
              <a:t>Domu</a:t>
            </a:r>
            <a:r>
              <a:rPr lang="en-US" dirty="0"/>
              <a:t> </a:t>
            </a:r>
            <a:r>
              <a:rPr lang="en-US" dirty="0" err="1"/>
              <a:t>mladih</a:t>
            </a:r>
            <a:r>
              <a:rPr lang="en-US" dirty="0"/>
              <a:t> je </a:t>
            </a:r>
            <a:r>
              <a:rPr lang="en-US" dirty="0" err="1"/>
              <a:t>uvelike</a:t>
            </a:r>
            <a:r>
              <a:rPr lang="en-US" dirty="0"/>
              <a:t> pod </a:t>
            </a:r>
            <a:r>
              <a:rPr lang="en-US" dirty="0" err="1"/>
              <a:t>utjecajem</a:t>
            </a:r>
            <a:r>
              <a:rPr lang="en-US" dirty="0"/>
              <a:t> </a:t>
            </a:r>
            <a:r>
              <a:rPr lang="en-US" dirty="0" err="1"/>
              <a:t>pandemijske</a:t>
            </a:r>
            <a:r>
              <a:rPr lang="en-US" dirty="0"/>
              <a:t> </a:t>
            </a:r>
            <a:r>
              <a:rPr lang="en-US" dirty="0" err="1"/>
              <a:t>krize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njenih</a:t>
            </a:r>
            <a:r>
              <a:rPr lang="en-US" dirty="0"/>
              <a:t> </a:t>
            </a:r>
            <a:r>
              <a:rPr lang="en-US" dirty="0" err="1"/>
              <a:t>posljedica</a:t>
            </a:r>
            <a:r>
              <a:rPr lang="en-US" dirty="0"/>
              <a:t>. </a:t>
            </a:r>
            <a:r>
              <a:rPr lang="en-US" dirty="0" err="1"/>
              <a:t>Ovisno</a:t>
            </a:r>
            <a:r>
              <a:rPr lang="en-US" dirty="0"/>
              <a:t> o </a:t>
            </a:r>
            <a:r>
              <a:rPr lang="en-US" dirty="0" err="1"/>
              <a:t>prirodi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kojima</a:t>
            </a:r>
            <a:r>
              <a:rPr lang="en-US" dirty="0"/>
              <a:t> se </a:t>
            </a:r>
            <a:r>
              <a:rPr lang="en-US" dirty="0" err="1"/>
              <a:t>bavi</a:t>
            </a:r>
            <a:r>
              <a:rPr lang="en-US" dirty="0"/>
              <a:t>, </a:t>
            </a:r>
            <a:r>
              <a:rPr lang="en-US" dirty="0" err="1"/>
              <a:t>neke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u </a:t>
            </a:r>
            <a:r>
              <a:rPr lang="en-US" dirty="0" err="1"/>
              <a:t>potpunosti</a:t>
            </a:r>
            <a:r>
              <a:rPr lang="en-US" dirty="0"/>
              <a:t> </a:t>
            </a:r>
            <a:r>
              <a:rPr lang="en-US" dirty="0" err="1"/>
              <a:t>prestale</a:t>
            </a:r>
            <a:r>
              <a:rPr lang="en-US" dirty="0"/>
              <a:t> s </a:t>
            </a:r>
            <a:r>
              <a:rPr lang="en-US" dirty="0" err="1"/>
              <a:t>aktivnostima</a:t>
            </a:r>
            <a:r>
              <a:rPr lang="en-US" dirty="0"/>
              <a:t>, </a:t>
            </a:r>
            <a:r>
              <a:rPr lang="en-US" dirty="0" err="1"/>
              <a:t>neke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odgodile</a:t>
            </a:r>
            <a:r>
              <a:rPr lang="en-US" dirty="0"/>
              <a:t> </a:t>
            </a:r>
            <a:r>
              <a:rPr lang="en-US" dirty="0" err="1"/>
              <a:t>planirane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, a </a:t>
            </a:r>
            <a:r>
              <a:rPr lang="en-US" dirty="0" err="1"/>
              <a:t>trećina</a:t>
            </a:r>
            <a:r>
              <a:rPr lang="en-US" dirty="0"/>
              <a:t> </a:t>
            </a:r>
            <a:r>
              <a:rPr lang="en-US" dirty="0" err="1"/>
              <a:t>ih</a:t>
            </a:r>
            <a:r>
              <a:rPr lang="en-US" dirty="0"/>
              <a:t> je </a:t>
            </a:r>
            <a:r>
              <a:rPr lang="en-US" dirty="0" err="1"/>
              <a:t>uspjela</a:t>
            </a:r>
            <a:r>
              <a:rPr lang="en-US" dirty="0"/>
              <a:t> </a:t>
            </a:r>
            <a:r>
              <a:rPr lang="en-US" dirty="0" err="1"/>
              <a:t>prilagoditi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online </a:t>
            </a:r>
            <a:r>
              <a:rPr lang="en-US" dirty="0" err="1"/>
              <a:t>okruženju</a:t>
            </a:r>
            <a:r>
              <a:rPr lang="en-US" dirty="0"/>
              <a:t>. </a:t>
            </a:r>
            <a:r>
              <a:rPr lang="en-US" dirty="0" err="1"/>
              <a:t>Međutim</a:t>
            </a:r>
            <a:r>
              <a:rPr lang="en-US" dirty="0"/>
              <a:t>, </a:t>
            </a:r>
            <a:r>
              <a:rPr lang="en-US" dirty="0" err="1"/>
              <a:t>bitno</a:t>
            </a:r>
            <a:r>
              <a:rPr lang="en-US" dirty="0"/>
              <a:t> je </a:t>
            </a:r>
            <a:r>
              <a:rPr lang="en-US" dirty="0" err="1"/>
              <a:t>istaknuti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je </a:t>
            </a:r>
            <a:r>
              <a:rPr lang="en-US" u="sng" dirty="0" err="1"/>
              <a:t>pružanje</a:t>
            </a:r>
            <a:r>
              <a:rPr lang="en-US" u="sng" dirty="0"/>
              <a:t> online </a:t>
            </a:r>
            <a:r>
              <a:rPr lang="en-US" u="sng" dirty="0" err="1"/>
              <a:t>aktivnosti</a:t>
            </a:r>
            <a:r>
              <a:rPr lang="en-US" u="sng" dirty="0"/>
              <a:t> </a:t>
            </a:r>
            <a:r>
              <a:rPr lang="en-US" u="sng" dirty="0" err="1"/>
              <a:t>percipirano</a:t>
            </a:r>
            <a:r>
              <a:rPr lang="en-US" u="sng" dirty="0"/>
              <a:t> </a:t>
            </a:r>
            <a:r>
              <a:rPr lang="en-US" u="sng" dirty="0" err="1"/>
              <a:t>kao</a:t>
            </a:r>
            <a:r>
              <a:rPr lang="en-US" u="sng" dirty="0"/>
              <a:t> </a:t>
            </a:r>
            <a:r>
              <a:rPr lang="en-US" u="sng" dirty="0" err="1"/>
              <a:t>kratkoročna</a:t>
            </a:r>
            <a:r>
              <a:rPr lang="en-US" u="sng" dirty="0"/>
              <a:t> </a:t>
            </a:r>
            <a:r>
              <a:rPr lang="en-US" u="sng" dirty="0" err="1"/>
              <a:t>mjera</a:t>
            </a:r>
            <a:r>
              <a:rPr lang="en-US" u="sng" dirty="0"/>
              <a:t>, a ne </a:t>
            </a:r>
            <a:r>
              <a:rPr lang="en-US" u="sng" dirty="0" err="1"/>
              <a:t>dugoročna</a:t>
            </a:r>
            <a:r>
              <a:rPr lang="en-US" u="sng" dirty="0"/>
              <a:t> </a:t>
            </a:r>
            <a:r>
              <a:rPr lang="en-US" u="sng" dirty="0" err="1"/>
              <a:t>zamjena</a:t>
            </a:r>
            <a:r>
              <a:rPr lang="en-US" u="sng" dirty="0"/>
              <a:t> </a:t>
            </a:r>
            <a:r>
              <a:rPr lang="en-US" u="sng" dirty="0" err="1"/>
              <a:t>načina</a:t>
            </a:r>
            <a:r>
              <a:rPr lang="en-US" u="sng" dirty="0"/>
              <a:t> </a:t>
            </a:r>
            <a:r>
              <a:rPr lang="en-US" u="sng" dirty="0" err="1"/>
              <a:t>rada</a:t>
            </a:r>
            <a:r>
              <a:rPr lang="en-US" u="sng" dirty="0"/>
              <a:t> </a:t>
            </a:r>
            <a:r>
              <a:rPr lang="en-US" u="sng" dirty="0" err="1"/>
              <a:t>organizacija</a:t>
            </a:r>
            <a:r>
              <a:rPr lang="en-US" u="sng" dirty="0"/>
              <a:t>.</a:t>
            </a:r>
          </a:p>
          <a:p>
            <a:endParaRPr lang="en-US" dirty="0"/>
          </a:p>
          <a:p>
            <a:r>
              <a:rPr lang="en-US" dirty="0"/>
              <a:t>Za online </a:t>
            </a:r>
            <a:r>
              <a:rPr lang="en-US" dirty="0" err="1"/>
              <a:t>sadržaj</a:t>
            </a:r>
            <a:r>
              <a:rPr lang="en-US" dirty="0"/>
              <a:t> (stream </a:t>
            </a:r>
            <a:r>
              <a:rPr lang="en-US" dirty="0" err="1"/>
              <a:t>glazbe</a:t>
            </a:r>
            <a:r>
              <a:rPr lang="en-US" dirty="0"/>
              <a:t>, </a:t>
            </a:r>
            <a:r>
              <a:rPr lang="en-US" dirty="0" err="1"/>
              <a:t>filmovi</a:t>
            </a:r>
            <a:r>
              <a:rPr lang="en-US" dirty="0"/>
              <a:t>, </a:t>
            </a:r>
            <a:r>
              <a:rPr lang="en-US" dirty="0" err="1"/>
              <a:t>edukcije</a:t>
            </a:r>
            <a:r>
              <a:rPr lang="en-US" dirty="0"/>
              <a:t>…) </a:t>
            </a:r>
            <a:r>
              <a:rPr lang="en-US" dirty="0" err="1"/>
              <a:t>preferiran</a:t>
            </a:r>
            <a:r>
              <a:rPr lang="en-US" dirty="0"/>
              <a:t> od </a:t>
            </a:r>
            <a:r>
              <a:rPr lang="en-US" dirty="0" err="1"/>
              <a:t>strane</a:t>
            </a:r>
            <a:r>
              <a:rPr lang="en-US" dirty="0"/>
              <a:t> </a:t>
            </a:r>
            <a:r>
              <a:rPr lang="en-US" dirty="0" err="1"/>
              <a:t>publike</a:t>
            </a:r>
            <a:r>
              <a:rPr lang="en-US" dirty="0"/>
              <a:t>, </a:t>
            </a:r>
            <a:r>
              <a:rPr lang="en-US" dirty="0" err="1"/>
              <a:t>organizacije</a:t>
            </a:r>
            <a:r>
              <a:rPr lang="en-US" dirty="0"/>
              <a:t> </a:t>
            </a:r>
            <a:r>
              <a:rPr lang="en-US" dirty="0" err="1"/>
              <a:t>uglavnom</a:t>
            </a:r>
            <a:r>
              <a:rPr lang="en-US" dirty="0"/>
              <a:t> </a:t>
            </a:r>
            <a:r>
              <a:rPr lang="en-US" dirty="0" err="1"/>
              <a:t>vjeruju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je </a:t>
            </a:r>
            <a:r>
              <a:rPr lang="en-US" dirty="0" err="1"/>
              <a:t>vrlo</a:t>
            </a:r>
            <a:r>
              <a:rPr lang="en-US" dirty="0"/>
              <a:t> </a:t>
            </a:r>
            <a:r>
              <a:rPr lang="en-US" dirty="0" err="1"/>
              <a:t>moguće</a:t>
            </a:r>
            <a:r>
              <a:rPr lang="en-US" dirty="0"/>
              <a:t> </a:t>
            </a:r>
            <a:r>
              <a:rPr lang="en-US" dirty="0" err="1"/>
              <a:t>izvedivo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pak</a:t>
            </a:r>
            <a:r>
              <a:rPr lang="en-US" dirty="0"/>
              <a:t> </a:t>
            </a:r>
            <a:r>
              <a:rPr lang="en-US" dirty="0" err="1"/>
              <a:t>moguće</a:t>
            </a:r>
            <a:r>
              <a:rPr lang="en-US" dirty="0"/>
              <a:t> </a:t>
            </a:r>
            <a:r>
              <a:rPr lang="en-US" dirty="0" err="1"/>
              <a:t>izvedivo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određene</a:t>
            </a:r>
            <a:r>
              <a:rPr lang="en-US" dirty="0"/>
              <a:t> </a:t>
            </a:r>
            <a:r>
              <a:rPr lang="en-US" dirty="0" err="1"/>
              <a:t>poteškoće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Većina</a:t>
            </a:r>
            <a:r>
              <a:rPr lang="en-US" dirty="0"/>
              <a:t> </a:t>
            </a:r>
            <a:r>
              <a:rPr lang="en-US" dirty="0" err="1"/>
              <a:t>organizacija</a:t>
            </a:r>
            <a:r>
              <a:rPr lang="en-US" dirty="0"/>
              <a:t> je </a:t>
            </a:r>
            <a:r>
              <a:rPr lang="en-US" dirty="0" err="1"/>
              <a:t>navela</a:t>
            </a:r>
            <a:r>
              <a:rPr lang="en-US" dirty="0"/>
              <a:t> </a:t>
            </a:r>
            <a:r>
              <a:rPr lang="en-US" dirty="0" err="1"/>
              <a:t>vlastite</a:t>
            </a:r>
            <a:r>
              <a:rPr lang="en-US" dirty="0"/>
              <a:t> </a:t>
            </a:r>
            <a:r>
              <a:rPr lang="en-US" dirty="0" err="1"/>
              <a:t>izvore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primarni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financiranja</a:t>
            </a:r>
            <a:r>
              <a:rPr lang="en-US" dirty="0"/>
              <a:t>. </a:t>
            </a:r>
            <a:r>
              <a:rPr lang="en-US" dirty="0" err="1"/>
              <a:t>Dok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pitanje</a:t>
            </a:r>
            <a:r>
              <a:rPr lang="en-US" dirty="0"/>
              <a:t> o </a:t>
            </a:r>
            <a:r>
              <a:rPr lang="en-US" dirty="0" err="1"/>
              <a:t>preprekama</a:t>
            </a:r>
            <a:r>
              <a:rPr lang="en-US" dirty="0"/>
              <a:t> </a:t>
            </a:r>
            <a:r>
              <a:rPr lang="en-US" dirty="0" err="1"/>
              <a:t>budućeg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</a:t>
            </a:r>
            <a:r>
              <a:rPr lang="en-US" dirty="0" err="1"/>
              <a:t>dominantna</a:t>
            </a:r>
            <a:r>
              <a:rPr lang="en-US" dirty="0"/>
              <a:t> </a:t>
            </a:r>
            <a:r>
              <a:rPr lang="en-US" dirty="0" err="1"/>
              <a:t>većina</a:t>
            </a:r>
            <a:r>
              <a:rPr lang="en-US" dirty="0"/>
              <a:t> </a:t>
            </a:r>
            <a:r>
              <a:rPr lang="en-US" dirty="0" err="1"/>
              <a:t>opredijelila</a:t>
            </a:r>
            <a:r>
              <a:rPr lang="en-US" dirty="0"/>
              <a:t> za </a:t>
            </a:r>
            <a:r>
              <a:rPr lang="en-US" dirty="0" err="1"/>
              <a:t>potpuni</a:t>
            </a:r>
            <a:r>
              <a:rPr lang="en-US" dirty="0"/>
              <a:t> </a:t>
            </a:r>
            <a:r>
              <a:rPr lang="en-US" dirty="0" err="1"/>
              <a:t>kolaps</a:t>
            </a:r>
            <a:r>
              <a:rPr lang="en-US" dirty="0"/>
              <a:t> </a:t>
            </a:r>
            <a:r>
              <a:rPr lang="en-US" dirty="0" err="1"/>
              <a:t>ekonomskog</a:t>
            </a:r>
            <a:r>
              <a:rPr lang="en-US" dirty="0"/>
              <a:t> </a:t>
            </a:r>
            <a:r>
              <a:rPr lang="en-US" dirty="0" err="1"/>
              <a:t>sustava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nedostatak</a:t>
            </a:r>
            <a:r>
              <a:rPr lang="en-US" dirty="0"/>
              <a:t> </a:t>
            </a:r>
            <a:r>
              <a:rPr lang="en-US" dirty="0" err="1"/>
              <a:t>financija</a:t>
            </a:r>
            <a:r>
              <a:rPr lang="en-US" dirty="0"/>
              <a:t>/</a:t>
            </a:r>
            <a:r>
              <a:rPr lang="en-US" dirty="0" err="1"/>
              <a:t>ukidanje</a:t>
            </a:r>
            <a:r>
              <a:rPr lang="en-US" dirty="0"/>
              <a:t> </a:t>
            </a:r>
            <a:r>
              <a:rPr lang="en-US" dirty="0" err="1"/>
              <a:t>ulaganja</a:t>
            </a:r>
            <a:r>
              <a:rPr lang="en-US" dirty="0"/>
              <a:t> u </a:t>
            </a:r>
            <a:r>
              <a:rPr lang="en-US" dirty="0" err="1"/>
              <a:t>kulturu</a:t>
            </a:r>
            <a:r>
              <a:rPr lang="en-US" dirty="0"/>
              <a:t>. </a:t>
            </a:r>
            <a:r>
              <a:rPr lang="en-US" dirty="0" err="1"/>
              <a:t>Ovi</a:t>
            </a:r>
            <a:r>
              <a:rPr lang="en-US" dirty="0"/>
              <a:t> </a:t>
            </a:r>
            <a:r>
              <a:rPr lang="en-US" dirty="0" err="1"/>
              <a:t>podaci</a:t>
            </a:r>
            <a:r>
              <a:rPr lang="en-US" dirty="0"/>
              <a:t> </a:t>
            </a:r>
            <a:r>
              <a:rPr lang="en-US" dirty="0" err="1"/>
              <a:t>ukazuju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potencijalnu</a:t>
            </a:r>
            <a:r>
              <a:rPr lang="en-US" dirty="0"/>
              <a:t> </a:t>
            </a:r>
            <a:r>
              <a:rPr lang="en-US" dirty="0" err="1"/>
              <a:t>prijetnju</a:t>
            </a:r>
            <a:r>
              <a:rPr lang="en-US" dirty="0"/>
              <a:t> </a:t>
            </a:r>
            <a:r>
              <a:rPr lang="en-US" dirty="0" err="1"/>
              <a:t>opstanka</a:t>
            </a:r>
            <a:r>
              <a:rPr lang="en-US" dirty="0"/>
              <a:t> </a:t>
            </a:r>
            <a:r>
              <a:rPr lang="en-US" dirty="0" err="1"/>
              <a:t>organizacija</a:t>
            </a:r>
            <a:r>
              <a:rPr lang="en-US" dirty="0"/>
              <a:t> </a:t>
            </a:r>
            <a:r>
              <a:rPr lang="en-US" dirty="0" err="1"/>
              <a:t>ukoliko</a:t>
            </a:r>
            <a:r>
              <a:rPr lang="en-US" dirty="0"/>
              <a:t> se </a:t>
            </a:r>
            <a:r>
              <a:rPr lang="en-US" dirty="0" err="1"/>
              <a:t>smanje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ukinu</a:t>
            </a:r>
            <a:r>
              <a:rPr lang="en-US" dirty="0"/>
              <a:t> </a:t>
            </a:r>
            <a:r>
              <a:rPr lang="en-US" dirty="0" err="1"/>
              <a:t>ulaganja</a:t>
            </a:r>
            <a:r>
              <a:rPr lang="en-US" dirty="0"/>
              <a:t> u </a:t>
            </a:r>
            <a:r>
              <a:rPr lang="en-US" dirty="0" err="1"/>
              <a:t>kulturu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Rezultati</a:t>
            </a:r>
            <a:r>
              <a:rPr lang="en-US" dirty="0"/>
              <a:t> </a:t>
            </a:r>
            <a:r>
              <a:rPr lang="en-US" dirty="0" err="1"/>
              <a:t>ukazuju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potrebu</a:t>
            </a:r>
            <a:r>
              <a:rPr lang="en-US" dirty="0"/>
              <a:t> </a:t>
            </a:r>
            <a:r>
              <a:rPr lang="en-US" dirty="0" err="1"/>
              <a:t>strateškog</a:t>
            </a:r>
            <a:r>
              <a:rPr lang="en-US" dirty="0"/>
              <a:t> </a:t>
            </a:r>
            <a:r>
              <a:rPr lang="en-US" dirty="0" err="1"/>
              <a:t>planiranja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se </a:t>
            </a:r>
            <a:r>
              <a:rPr lang="en-US" dirty="0" err="1"/>
              <a:t>osigurala</a:t>
            </a:r>
            <a:r>
              <a:rPr lang="en-US" dirty="0"/>
              <a:t> </a:t>
            </a:r>
            <a:r>
              <a:rPr lang="en-US" dirty="0" err="1"/>
              <a:t>spremnost</a:t>
            </a:r>
            <a:r>
              <a:rPr lang="en-US" dirty="0"/>
              <a:t> za </a:t>
            </a:r>
            <a:r>
              <a:rPr lang="en-US" dirty="0" err="1"/>
              <a:t>razne</a:t>
            </a:r>
            <a:r>
              <a:rPr lang="en-US" dirty="0"/>
              <a:t> </a:t>
            </a:r>
            <a:r>
              <a:rPr lang="en-US" dirty="0" err="1"/>
              <a:t>scenarije</a:t>
            </a:r>
            <a:r>
              <a:rPr lang="en-US" dirty="0"/>
              <a:t> od </a:t>
            </a:r>
            <a:r>
              <a:rPr lang="en-US" dirty="0" err="1"/>
              <a:t>kojih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najgori</a:t>
            </a:r>
            <a:r>
              <a:rPr lang="en-US" dirty="0"/>
              <a:t> </a:t>
            </a:r>
            <a:r>
              <a:rPr lang="en-US" dirty="0" err="1"/>
              <a:t>vraćanje</a:t>
            </a:r>
            <a:r>
              <a:rPr lang="en-US" dirty="0"/>
              <a:t> </a:t>
            </a:r>
            <a:r>
              <a:rPr lang="en-US" dirty="0" err="1"/>
              <a:t>mjera</a:t>
            </a:r>
            <a:r>
              <a:rPr lang="en-US" dirty="0"/>
              <a:t> </a:t>
            </a:r>
            <a:r>
              <a:rPr lang="en-US" dirty="0" err="1"/>
              <a:t>socijalnog</a:t>
            </a:r>
            <a:r>
              <a:rPr lang="en-US" dirty="0"/>
              <a:t> </a:t>
            </a:r>
            <a:r>
              <a:rPr lang="en-US" dirty="0" err="1"/>
              <a:t>distanciranja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smanjenje</a:t>
            </a:r>
            <a:r>
              <a:rPr lang="en-US" dirty="0"/>
              <a:t>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ukidanje</a:t>
            </a:r>
            <a:r>
              <a:rPr lang="en-US" dirty="0"/>
              <a:t> </a:t>
            </a:r>
            <a:r>
              <a:rPr lang="en-US" dirty="0" err="1"/>
              <a:t>financijske</a:t>
            </a:r>
            <a:r>
              <a:rPr lang="en-US" dirty="0"/>
              <a:t> </a:t>
            </a:r>
            <a:r>
              <a:rPr lang="en-US" dirty="0" err="1"/>
              <a:t>potpore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 </a:t>
            </a:r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384272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843"/>
            <a:ext cx="10515600" cy="1325563"/>
          </a:xfrm>
        </p:spPr>
        <p:txBody>
          <a:bodyPr/>
          <a:lstStyle/>
          <a:p>
            <a:pPr algn="ctr"/>
            <a:r>
              <a:rPr lang="hr-HR" dirty="0"/>
              <a:t>SWOT ANALIZA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4220876"/>
              </p:ext>
            </p:extLst>
          </p:nvPr>
        </p:nvGraphicFramePr>
        <p:xfrm>
          <a:off x="1555422" y="1465406"/>
          <a:ext cx="9798377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1615">
                  <a:extLst>
                    <a:ext uri="{9D8B030D-6E8A-4147-A177-3AD203B41FA5}">
                      <a16:colId xmlns:a16="http://schemas.microsoft.com/office/drawing/2014/main" val="26486064"/>
                    </a:ext>
                  </a:extLst>
                </a:gridCol>
                <a:gridCol w="5446762">
                  <a:extLst>
                    <a:ext uri="{9D8B030D-6E8A-4147-A177-3AD203B41FA5}">
                      <a16:colId xmlns:a16="http://schemas.microsoft.com/office/drawing/2014/main" val="566919023"/>
                    </a:ext>
                  </a:extLst>
                </a:gridCol>
              </a:tblGrid>
              <a:tr h="2198345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STRENGTHS</a:t>
                      </a:r>
                    </a:p>
                    <a:p>
                      <a:r>
                        <a:rPr lang="hr-HR" baseline="0" dirty="0"/>
                        <a:t>Interes publike za online programima i spremnost na sudjelovanje</a:t>
                      </a:r>
                      <a:endParaRPr lang="en-US" baseline="0" dirty="0"/>
                    </a:p>
                    <a:p>
                      <a:endParaRPr lang="hr-HR" baseline="0" dirty="0"/>
                    </a:p>
                    <a:p>
                      <a:r>
                        <a:rPr lang="hr-HR" baseline="0" dirty="0"/>
                        <a:t>Raznolikost programa</a:t>
                      </a:r>
                      <a:endParaRPr lang="en-US" baseline="0" dirty="0"/>
                    </a:p>
                    <a:p>
                      <a:endParaRPr lang="hr-HR" baseline="0" dirty="0"/>
                    </a:p>
                    <a:p>
                      <a:r>
                        <a:rPr lang="hr-HR" baseline="0" dirty="0"/>
                        <a:t>Fleksibilnost organizatora</a:t>
                      </a:r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WEAKNESSES</a:t>
                      </a:r>
                    </a:p>
                    <a:p>
                      <a:r>
                        <a:rPr lang="hr-HR" dirty="0"/>
                        <a:t>Nedostatak dosadašnjih prihoda u vidu članarina </a:t>
                      </a:r>
                      <a:endParaRPr lang="en-US" dirty="0"/>
                    </a:p>
                    <a:p>
                      <a:endParaRPr lang="hr-HR" dirty="0"/>
                    </a:p>
                    <a:p>
                      <a:r>
                        <a:rPr lang="hr-HR" baseline="0" dirty="0"/>
                        <a:t>Potreba za prilagodbom, rekonstruiranjem postojećih programa</a:t>
                      </a:r>
                      <a:endParaRPr lang="en-US" baseline="0" dirty="0"/>
                    </a:p>
                    <a:p>
                      <a:endParaRPr lang="en-US" baseline="0" dirty="0"/>
                    </a:p>
                    <a:p>
                      <a:r>
                        <a:rPr lang="en-US" baseline="0" dirty="0" err="1"/>
                        <a:t>Nedostatak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adekvatne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infrastrukture</a:t>
                      </a:r>
                      <a:r>
                        <a:rPr lang="en-US" baseline="0" dirty="0"/>
                        <a:t> za </a:t>
                      </a:r>
                      <a:r>
                        <a:rPr lang="en-US" baseline="0" dirty="0" err="1"/>
                        <a:t>pružanje</a:t>
                      </a:r>
                      <a:r>
                        <a:rPr lang="en-US" baseline="0" dirty="0"/>
                        <a:t> online </a:t>
                      </a:r>
                      <a:r>
                        <a:rPr lang="en-US" baseline="0" dirty="0" err="1"/>
                        <a:t>sadržaja</a:t>
                      </a:r>
                      <a:endParaRPr lang="hr-HR" baseline="0" dirty="0"/>
                    </a:p>
                    <a:p>
                      <a:endParaRPr lang="hr-HR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8179536"/>
                  </a:ext>
                </a:extLst>
              </a:tr>
              <a:tr h="2384564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OPPORTUNITIES</a:t>
                      </a:r>
                    </a:p>
                    <a:p>
                      <a:r>
                        <a:rPr lang="hr-HR" dirty="0"/>
                        <a:t>Širenje online alata komunikacije i aktivnosti u svim aspektima svakodnevnice</a:t>
                      </a:r>
                    </a:p>
                    <a:p>
                      <a:r>
                        <a:rPr lang="hr-HR" dirty="0"/>
                        <a:t>Trenutni svjetski trendovi</a:t>
                      </a:r>
                      <a:r>
                        <a:rPr lang="hr-HR" baseline="0" dirty="0"/>
                        <a:t> – naglasak na online aspektu života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baseline="0" dirty="0"/>
                        <a:t>Smanjena potreba za fizičkim prostorom</a:t>
                      </a:r>
                    </a:p>
                    <a:p>
                      <a:r>
                        <a:rPr lang="hr-HR" baseline="0" dirty="0"/>
                        <a:t>Mogućnost stalne nadogradnje i unaprjeđenja online sadržaja u odnosu na o</a:t>
                      </a:r>
                      <a:r>
                        <a:rPr lang="en-US" baseline="0" dirty="0"/>
                        <a:t>ne</a:t>
                      </a:r>
                      <a:r>
                        <a:rPr lang="hr-HR" baseline="0" dirty="0"/>
                        <a:t> offli</a:t>
                      </a:r>
                      <a:r>
                        <a:rPr lang="en-US" baseline="0" dirty="0"/>
                        <a:t>n</a:t>
                      </a:r>
                      <a:r>
                        <a:rPr lang="hr-HR" baseline="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THREATS</a:t>
                      </a:r>
                    </a:p>
                    <a:p>
                      <a:r>
                        <a:rPr lang="hr-HR" dirty="0"/>
                        <a:t>Nedostatak financija</a:t>
                      </a:r>
                      <a:endParaRPr lang="en-US" dirty="0"/>
                    </a:p>
                    <a:p>
                      <a:endParaRPr lang="hr-HR" dirty="0"/>
                    </a:p>
                    <a:p>
                      <a:r>
                        <a:rPr lang="hr-HR" dirty="0"/>
                        <a:t>Nedostatk podrške Grada Splita</a:t>
                      </a:r>
                      <a:endParaRPr lang="en-US" dirty="0"/>
                    </a:p>
                    <a:p>
                      <a:endParaRPr lang="hr-HR" dirty="0"/>
                    </a:p>
                    <a:p>
                      <a:r>
                        <a:rPr lang="hr-HR" dirty="0"/>
                        <a:t>Neizvjesnost od budućih mjera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50848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77271" y="809685"/>
            <a:ext cx="7889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Pozitivni faktori                                                                                          Negativni faktori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6255" y="1662544"/>
            <a:ext cx="113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Interni faktori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6255" y="4307508"/>
            <a:ext cx="113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Eksterni faktori</a:t>
            </a:r>
          </a:p>
        </p:txBody>
      </p:sp>
    </p:spTree>
    <p:extLst>
      <p:ext uri="{BB962C8B-B14F-4D97-AF65-F5344CB8AC3E}">
        <p14:creationId xmlns:p14="http://schemas.microsoft.com/office/powerpoint/2010/main" val="2178622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2213</Words>
  <Application>Microsoft Office PowerPoint</Application>
  <PresentationFormat>Široki zaslon</PresentationFormat>
  <Paragraphs>185</Paragraphs>
  <Slides>35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Wingdings</vt:lpstr>
      <vt:lpstr>Office Theme</vt:lpstr>
      <vt:lpstr>Projekt: Gradimo Dom zajedno</vt:lpstr>
      <vt:lpstr>Sadržaj:</vt:lpstr>
      <vt:lpstr>UVOD</vt:lpstr>
      <vt:lpstr>Pozadina istraživanja i istraživački ciljevi</vt:lpstr>
      <vt:lpstr>METODOLOGIJA:</vt:lpstr>
      <vt:lpstr>SAŽETAK</vt:lpstr>
      <vt:lpstr>Utjecaj izolacije na društveno-kulturni život</vt:lpstr>
      <vt:lpstr>Utjecaj pandemijske krize na rad organizacija u Domu mladih</vt:lpstr>
      <vt:lpstr>SWOT ANALIZA</vt:lpstr>
      <vt:lpstr>REZULTATI STUDIJE</vt:lpstr>
      <vt:lpstr>REZULTATI ANKETNOG UPITNIKA  “Utjecaj izolacije na društveno-kulturni život”</vt:lpstr>
      <vt:lpstr>Rezultati anketnog upitnika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REZULTATI ANKETNOG UPITNIKA  “Utjecaj pandemijske krize na rad organizacija u Domu mladih ”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Projekt: Gradimo Dom zajedno</dc:title>
  <dc:creator>Maja Curkovic</dc:creator>
  <cp:lastModifiedBy>katarinaduplancic@gmail.com</cp:lastModifiedBy>
  <cp:revision>21</cp:revision>
  <dcterms:created xsi:type="dcterms:W3CDTF">2020-07-04T14:26:33Z</dcterms:created>
  <dcterms:modified xsi:type="dcterms:W3CDTF">2020-09-01T17:12:15Z</dcterms:modified>
</cp:coreProperties>
</file>